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3"/>
  </p:notesMasterIdLst>
  <p:sldIdLst>
    <p:sldId id="256" r:id="rId2"/>
  </p:sldIdLst>
  <p:sldSz cx="38404800" cy="29260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43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020"/>
    <p:restoredTop sz="81060"/>
  </p:normalViewPr>
  <p:slideViewPr>
    <p:cSldViewPr snapToGrid="0" snapToObjects="1">
      <p:cViewPr>
        <p:scale>
          <a:sx n="66" d="100"/>
          <a:sy n="66" d="100"/>
        </p:scale>
        <p:origin x="-592" y="-6176"/>
      </p:cViewPr>
      <p:guideLst/>
    </p:cSldViewPr>
  </p:slideViewPr>
  <p:outlineViewPr>
    <p:cViewPr>
      <p:scale>
        <a:sx n="33" d="100"/>
        <a:sy n="33" d="100"/>
      </p:scale>
      <p:origin x="0" y="-2912"/>
    </p:cViewPr>
  </p:outlineViewPr>
  <p:notesTextViewPr>
    <p:cViewPr>
      <p:scale>
        <a:sx n="1" d="1"/>
        <a:sy n="1" d="1"/>
      </p:scale>
      <p:origin x="0" y="0"/>
    </p:cViewPr>
  </p:notesTextViewPr>
  <p:notesViewPr>
    <p:cSldViewPr snapToGrid="0" snapToObjects="1">
      <p:cViewPr varScale="1">
        <p:scale>
          <a:sx n="90" d="100"/>
          <a:sy n="90" d="100"/>
        </p:scale>
        <p:origin x="3472" y="216"/>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7DCB-D074-0D4B-93B5-2CE96C620D4F}" type="datetimeFigureOut">
              <a:rPr lang="en-US" smtClean="0"/>
              <a:t>1/3/19</a:t>
            </a:fld>
            <a:endParaRPr lang="en-US"/>
          </a:p>
        </p:txBody>
      </p:sp>
      <p:sp>
        <p:nvSpPr>
          <p:cNvPr id="4" name="Slide Image Placeholder 3"/>
          <p:cNvSpPr>
            <a:spLocks noGrp="1" noRot="1" noChangeAspect="1"/>
          </p:cNvSpPr>
          <p:nvPr>
            <p:ph type="sldImg" idx="2"/>
          </p:nvPr>
        </p:nvSpPr>
        <p:spPr>
          <a:xfrm>
            <a:off x="1404938" y="1143000"/>
            <a:ext cx="4048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A4D56-C839-4D45-B85D-96C1460B7E46}" type="slidenum">
              <a:rPr lang="en-US" smtClean="0"/>
              <a:t>‹#›</a:t>
            </a:fld>
            <a:endParaRPr lang="en-US"/>
          </a:p>
        </p:txBody>
      </p:sp>
    </p:spTree>
    <p:extLst>
      <p:ext uri="{BB962C8B-B14F-4D97-AF65-F5344CB8AC3E}">
        <p14:creationId xmlns:p14="http://schemas.microsoft.com/office/powerpoint/2010/main" val="3797303472"/>
      </p:ext>
    </p:extLst>
  </p:cSld>
  <p:clrMap bg1="lt1" tx1="dk1" bg2="lt2" tx2="dk2" accent1="accent1" accent2="accent2" accent3="accent3" accent4="accent4" accent5="accent5" accent6="accent6" hlink="hlink" folHlink="folHlink"/>
  <p:notesStyle>
    <a:lvl1pPr marL="0" algn="l" defTabSz="3511296" rtl="0" eaLnBrk="1" latinLnBrk="0" hangingPunct="1">
      <a:defRPr sz="4608" kern="1200">
        <a:solidFill>
          <a:schemeClr val="tx1"/>
        </a:solidFill>
        <a:latin typeface="+mn-lt"/>
        <a:ea typeface="+mn-ea"/>
        <a:cs typeface="+mn-cs"/>
      </a:defRPr>
    </a:lvl1pPr>
    <a:lvl2pPr marL="1755648" algn="l" defTabSz="3511296" rtl="0" eaLnBrk="1" latinLnBrk="0" hangingPunct="1">
      <a:defRPr sz="4608" kern="1200">
        <a:solidFill>
          <a:schemeClr val="tx1"/>
        </a:solidFill>
        <a:latin typeface="+mn-lt"/>
        <a:ea typeface="+mn-ea"/>
        <a:cs typeface="+mn-cs"/>
      </a:defRPr>
    </a:lvl2pPr>
    <a:lvl3pPr marL="3511296" algn="l" defTabSz="3511296" rtl="0" eaLnBrk="1" latinLnBrk="0" hangingPunct="1">
      <a:defRPr sz="4608" kern="1200">
        <a:solidFill>
          <a:schemeClr val="tx1"/>
        </a:solidFill>
        <a:latin typeface="+mn-lt"/>
        <a:ea typeface="+mn-ea"/>
        <a:cs typeface="+mn-cs"/>
      </a:defRPr>
    </a:lvl3pPr>
    <a:lvl4pPr marL="5266944" algn="l" defTabSz="3511296" rtl="0" eaLnBrk="1" latinLnBrk="0" hangingPunct="1">
      <a:defRPr sz="4608" kern="1200">
        <a:solidFill>
          <a:schemeClr val="tx1"/>
        </a:solidFill>
        <a:latin typeface="+mn-lt"/>
        <a:ea typeface="+mn-ea"/>
        <a:cs typeface="+mn-cs"/>
      </a:defRPr>
    </a:lvl4pPr>
    <a:lvl5pPr marL="7022592" algn="l" defTabSz="3511296" rtl="0" eaLnBrk="1" latinLnBrk="0" hangingPunct="1">
      <a:defRPr sz="4608" kern="1200">
        <a:solidFill>
          <a:schemeClr val="tx1"/>
        </a:solidFill>
        <a:latin typeface="+mn-lt"/>
        <a:ea typeface="+mn-ea"/>
        <a:cs typeface="+mn-cs"/>
      </a:defRPr>
    </a:lvl5pPr>
    <a:lvl6pPr marL="8778240" algn="l" defTabSz="3511296" rtl="0" eaLnBrk="1" latinLnBrk="0" hangingPunct="1">
      <a:defRPr sz="4608" kern="1200">
        <a:solidFill>
          <a:schemeClr val="tx1"/>
        </a:solidFill>
        <a:latin typeface="+mn-lt"/>
        <a:ea typeface="+mn-ea"/>
        <a:cs typeface="+mn-cs"/>
      </a:defRPr>
    </a:lvl6pPr>
    <a:lvl7pPr marL="10533888" algn="l" defTabSz="3511296" rtl="0" eaLnBrk="1" latinLnBrk="0" hangingPunct="1">
      <a:defRPr sz="4608" kern="1200">
        <a:solidFill>
          <a:schemeClr val="tx1"/>
        </a:solidFill>
        <a:latin typeface="+mn-lt"/>
        <a:ea typeface="+mn-ea"/>
        <a:cs typeface="+mn-cs"/>
      </a:defRPr>
    </a:lvl7pPr>
    <a:lvl8pPr marL="12289536" algn="l" defTabSz="3511296" rtl="0" eaLnBrk="1" latinLnBrk="0" hangingPunct="1">
      <a:defRPr sz="4608" kern="1200">
        <a:solidFill>
          <a:schemeClr val="tx1"/>
        </a:solidFill>
        <a:latin typeface="+mn-lt"/>
        <a:ea typeface="+mn-ea"/>
        <a:cs typeface="+mn-cs"/>
      </a:defRPr>
    </a:lvl8pPr>
    <a:lvl9pPr marL="14045184" algn="l" defTabSz="3511296" rtl="0" eaLnBrk="1" latinLnBrk="0" hangingPunct="1">
      <a:defRPr sz="46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04938" y="1143000"/>
            <a:ext cx="4048125" cy="3086100"/>
          </a:xfrm>
        </p:spPr>
      </p:sp>
      <p:sp>
        <p:nvSpPr>
          <p:cNvPr id="3" name="Notes Placeholder 2"/>
          <p:cNvSpPr>
            <a:spLocks noGrp="1"/>
          </p:cNvSpPr>
          <p:nvPr>
            <p:ph type="body" idx="1"/>
          </p:nvPr>
        </p:nvSpPr>
        <p:spPr/>
        <p:txBody>
          <a:bodyPr/>
          <a:lstStyle/>
          <a:p>
            <a:pPr marL="0" marR="0" lvl="0" indent="0" algn="l" defTabSz="351129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DFA4D56-C839-4D45-B85D-96C1460B7E46}" type="slidenum">
              <a:rPr lang="en-US" smtClean="0"/>
              <a:t>1</a:t>
            </a:fld>
            <a:endParaRPr lang="en-US"/>
          </a:p>
        </p:txBody>
      </p:sp>
    </p:spTree>
    <p:extLst>
      <p:ext uri="{BB962C8B-B14F-4D97-AF65-F5344CB8AC3E}">
        <p14:creationId xmlns:p14="http://schemas.microsoft.com/office/powerpoint/2010/main" val="1070949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881982" y="13165931"/>
            <a:ext cx="34608454" cy="141004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2441007" y="4226560"/>
            <a:ext cx="33556958" cy="6420668"/>
          </a:xfrm>
          <a:effectLst/>
        </p:spPr>
        <p:txBody>
          <a:bodyPr anchor="b">
            <a:normAutofit/>
          </a:bodyPr>
          <a:lstStyle>
            <a:lvl1pPr>
              <a:defRPr sz="1512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441007" y="10647230"/>
            <a:ext cx="33556958" cy="2518703"/>
          </a:xfrm>
        </p:spPr>
        <p:txBody>
          <a:bodyPr anchor="t">
            <a:normAutofit/>
          </a:bodyPr>
          <a:lstStyle>
            <a:lvl1pPr marL="0" indent="0" algn="l">
              <a:buNone/>
              <a:defRPr sz="6720" cap="all">
                <a:solidFill>
                  <a:schemeClr val="accent2"/>
                </a:solidFill>
              </a:defRPr>
            </a:lvl1pPr>
            <a:lvl2pPr marL="1920240" indent="0" algn="ctr">
              <a:buNone/>
              <a:defRPr>
                <a:solidFill>
                  <a:schemeClr val="tx1">
                    <a:tint val="75000"/>
                  </a:schemeClr>
                </a:solidFill>
              </a:defRPr>
            </a:lvl2pPr>
            <a:lvl3pPr marL="3840480" indent="0" algn="ctr">
              <a:buNone/>
              <a:defRPr>
                <a:solidFill>
                  <a:schemeClr val="tx1">
                    <a:tint val="75000"/>
                  </a:schemeClr>
                </a:solidFill>
              </a:defRPr>
            </a:lvl3pPr>
            <a:lvl4pPr marL="5760720" indent="0" algn="ctr">
              <a:buNone/>
              <a:defRPr>
                <a:solidFill>
                  <a:schemeClr val="tx1">
                    <a:tint val="75000"/>
                  </a:schemeClr>
                </a:solidFill>
              </a:defRPr>
            </a:lvl4pPr>
            <a:lvl5pPr marL="7680960" indent="0" algn="ctr">
              <a:buNone/>
              <a:defRPr>
                <a:solidFill>
                  <a:schemeClr val="tx1">
                    <a:tint val="75000"/>
                  </a:schemeClr>
                </a:solidFill>
              </a:defRPr>
            </a:lvl5pPr>
            <a:lvl6pPr marL="9601200" indent="0" algn="ctr">
              <a:buNone/>
              <a:defRPr>
                <a:solidFill>
                  <a:schemeClr val="tx1">
                    <a:tint val="75000"/>
                  </a:schemeClr>
                </a:solidFill>
              </a:defRPr>
            </a:lvl6pPr>
            <a:lvl7pPr marL="11521440" indent="0" algn="ctr">
              <a:buNone/>
              <a:defRPr>
                <a:solidFill>
                  <a:schemeClr val="tx1">
                    <a:tint val="75000"/>
                  </a:schemeClr>
                </a:solidFill>
              </a:defRPr>
            </a:lvl7pPr>
            <a:lvl8pPr marL="13441680" indent="0" algn="ctr">
              <a:buNone/>
              <a:defRPr>
                <a:solidFill>
                  <a:schemeClr val="tx1">
                    <a:tint val="75000"/>
                  </a:schemeClr>
                </a:solidFill>
              </a:defRPr>
            </a:lvl8pPr>
            <a:lvl9pPr marL="153619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5EB47DE-7918-3C48-B94F-2C06E7CDAF5B}" type="slidenum">
              <a:rPr lang="en-US" smtClean="0"/>
              <a:t>‹#›</a:t>
            </a:fld>
            <a:endParaRPr lang="en-US"/>
          </a:p>
        </p:txBody>
      </p:sp>
    </p:spTree>
    <p:extLst>
      <p:ext uri="{BB962C8B-B14F-4D97-AF65-F5344CB8AC3E}">
        <p14:creationId xmlns:p14="http://schemas.microsoft.com/office/powerpoint/2010/main" val="2736654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1881989" y="2558829"/>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807131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27843482" y="2558827"/>
            <a:ext cx="8641076" cy="2481898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27843482" y="2883095"/>
            <a:ext cx="6313117" cy="2211444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441008" y="2883095"/>
            <a:ext cx="24873278" cy="22114445"/>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8330071" y="25412849"/>
            <a:ext cx="3980222" cy="1557867"/>
          </a:xfrm>
        </p:spPr>
        <p:txBody>
          <a:bodyPr/>
          <a:lstStyle>
            <a:lvl1pPr>
              <a:defRPr>
                <a:solidFill>
                  <a:schemeClr val="accent1">
                    <a:lumMod val="75000"/>
                    <a:lumOff val="25000"/>
                  </a:schemeClr>
                </a:solidFill>
              </a:defRPr>
            </a:lvl1p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a:xfrm>
            <a:off x="2441008" y="25394391"/>
            <a:ext cx="24873278" cy="1557867"/>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5EB47DE-7918-3C48-B94F-2C06E7CDAF5B}" type="slidenum">
              <a:rPr lang="en-US" smtClean="0"/>
              <a:t>‹#›</a:t>
            </a:fld>
            <a:endParaRPr lang="en-US"/>
          </a:p>
        </p:txBody>
      </p:sp>
    </p:spTree>
    <p:extLst>
      <p:ext uri="{BB962C8B-B14F-4D97-AF65-F5344CB8AC3E}">
        <p14:creationId xmlns:p14="http://schemas.microsoft.com/office/powerpoint/2010/main" val="21398483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26000">
              <a:schemeClr val="accent1">
                <a:lumMod val="5000"/>
                <a:lumOff val="95000"/>
                <a:alpha val="71000"/>
              </a:schemeClr>
            </a:gs>
            <a:gs pos="65000">
              <a:schemeClr val="accent1">
                <a:lumMod val="45000"/>
                <a:lumOff val="55000"/>
                <a:alpha val="90000"/>
              </a:schemeClr>
            </a:gs>
            <a:gs pos="83000">
              <a:schemeClr val="accent1">
                <a:lumMod val="67000"/>
                <a:lumOff val="33000"/>
                <a:alpha val="93000"/>
              </a:schemeClr>
            </a:gs>
            <a:gs pos="100000">
              <a:schemeClr val="accent1"/>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40330" y="396920"/>
            <a:ext cx="32644080" cy="1363302"/>
          </a:xfrm>
        </p:spPr>
        <p:txBody>
          <a:bodyPr anchor="b"/>
          <a:lstStyle>
            <a:lvl1pPr algn="ctr">
              <a:defRPr sz="19200"/>
            </a:lvl1pPr>
          </a:lstStyle>
          <a:p>
            <a:r>
              <a:rPr lang="en-US" dirty="0"/>
              <a:t>Click to edit Master title style</a:t>
            </a:r>
          </a:p>
        </p:txBody>
      </p:sp>
      <p:sp>
        <p:nvSpPr>
          <p:cNvPr id="3" name="Subtitle 2"/>
          <p:cNvSpPr>
            <a:spLocks noGrp="1"/>
          </p:cNvSpPr>
          <p:nvPr>
            <p:ph type="subTitle" idx="1"/>
          </p:nvPr>
        </p:nvSpPr>
        <p:spPr>
          <a:xfrm>
            <a:off x="4800600" y="2464568"/>
            <a:ext cx="28803600" cy="1557866"/>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B47DE-7918-3C48-B94F-2C06E7CDAF5B}" type="slidenum">
              <a:rPr lang="en-US" smtClean="0"/>
              <a:t>‹#›</a:t>
            </a:fld>
            <a:endParaRPr lang="en-US"/>
          </a:p>
        </p:txBody>
      </p:sp>
      <p:sp>
        <p:nvSpPr>
          <p:cNvPr id="8" name="Text Placeholder 7">
            <a:extLst>
              <a:ext uri="{FF2B5EF4-FFF2-40B4-BE49-F238E27FC236}">
                <a16:creationId xmlns:a16="http://schemas.microsoft.com/office/drawing/2014/main" id="{4D4CF7D5-66CF-B246-8F80-6A8C7F2A98DF}"/>
              </a:ext>
            </a:extLst>
          </p:cNvPr>
          <p:cNvSpPr>
            <a:spLocks noGrp="1"/>
          </p:cNvSpPr>
          <p:nvPr>
            <p:ph type="body" sz="quarter" idx="13"/>
          </p:nvPr>
        </p:nvSpPr>
        <p:spPr>
          <a:xfrm>
            <a:off x="1343501" y="4266273"/>
            <a:ext cx="9937909" cy="71196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32EDCCB9-39F1-9245-AB26-A5184979C85A}"/>
              </a:ext>
            </a:extLst>
          </p:cNvPr>
          <p:cNvSpPr>
            <a:spLocks noGrp="1"/>
          </p:cNvSpPr>
          <p:nvPr>
            <p:ph type="body" sz="quarter" idx="14"/>
          </p:nvPr>
        </p:nvSpPr>
        <p:spPr>
          <a:xfrm>
            <a:off x="12098178" y="4266272"/>
            <a:ext cx="10881360" cy="71196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5AEECEA4-F07A-9C47-B5E9-83381AC2B859}"/>
              </a:ext>
            </a:extLst>
          </p:cNvPr>
          <p:cNvSpPr>
            <a:spLocks noGrp="1"/>
          </p:cNvSpPr>
          <p:nvPr>
            <p:ph type="body" sz="quarter" idx="15"/>
          </p:nvPr>
        </p:nvSpPr>
        <p:spPr>
          <a:xfrm>
            <a:off x="23682959" y="4266272"/>
            <a:ext cx="13378339" cy="72174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928BA276-4DC6-E94F-85EE-69BF41C14C46}"/>
              </a:ext>
            </a:extLst>
          </p:cNvPr>
          <p:cNvSpPr>
            <a:spLocks noGrp="1"/>
          </p:cNvSpPr>
          <p:nvPr>
            <p:ph type="body" sz="quarter" idx="16"/>
          </p:nvPr>
        </p:nvSpPr>
        <p:spPr>
          <a:xfrm>
            <a:off x="1343501" y="11924031"/>
            <a:ext cx="9937909" cy="663194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0E9F8298-CF48-134A-8EDF-D3B939A5FE3C}"/>
              </a:ext>
            </a:extLst>
          </p:cNvPr>
          <p:cNvSpPr>
            <a:spLocks noGrp="1"/>
          </p:cNvSpPr>
          <p:nvPr>
            <p:ph type="body" sz="quarter" idx="17"/>
          </p:nvPr>
        </p:nvSpPr>
        <p:spPr>
          <a:xfrm>
            <a:off x="12098178" y="11924031"/>
            <a:ext cx="10881360" cy="6631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AE0712D3-C64D-8248-80F8-F4D5AAC2AFA9}"/>
              </a:ext>
            </a:extLst>
          </p:cNvPr>
          <p:cNvSpPr>
            <a:spLocks noGrp="1"/>
          </p:cNvSpPr>
          <p:nvPr>
            <p:ph type="body" sz="quarter" idx="18"/>
          </p:nvPr>
        </p:nvSpPr>
        <p:spPr>
          <a:xfrm>
            <a:off x="23682959" y="11924031"/>
            <a:ext cx="13378339" cy="6631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A284FBBA-D8AC-2B45-A692-C2072927DCD5}"/>
              </a:ext>
            </a:extLst>
          </p:cNvPr>
          <p:cNvSpPr>
            <a:spLocks noGrp="1"/>
          </p:cNvSpPr>
          <p:nvPr>
            <p:ph type="body" sz="quarter" idx="19"/>
          </p:nvPr>
        </p:nvSpPr>
        <p:spPr>
          <a:xfrm>
            <a:off x="1343501" y="19037555"/>
            <a:ext cx="9937909" cy="41516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04759DFF-3C8C-864A-8AF1-EF8EFC363608}"/>
              </a:ext>
            </a:extLst>
          </p:cNvPr>
          <p:cNvSpPr>
            <a:spLocks noGrp="1"/>
          </p:cNvSpPr>
          <p:nvPr>
            <p:ph type="body" sz="quarter" idx="20"/>
          </p:nvPr>
        </p:nvSpPr>
        <p:spPr>
          <a:xfrm>
            <a:off x="12098179" y="18991022"/>
            <a:ext cx="10881360" cy="41981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CF3BD7B-13C2-434C-A069-1AFF4E1DE368}"/>
              </a:ext>
            </a:extLst>
          </p:cNvPr>
          <p:cNvSpPr>
            <a:spLocks noGrp="1"/>
          </p:cNvSpPr>
          <p:nvPr>
            <p:ph type="body" sz="quarter" idx="21"/>
          </p:nvPr>
        </p:nvSpPr>
        <p:spPr>
          <a:xfrm>
            <a:off x="23682959" y="19044579"/>
            <a:ext cx="13570030" cy="41981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able Placeholder 8">
            <a:extLst>
              <a:ext uri="{FF2B5EF4-FFF2-40B4-BE49-F238E27FC236}">
                <a16:creationId xmlns:a16="http://schemas.microsoft.com/office/drawing/2014/main" id="{2C4C329C-7486-0C4E-9575-4EE41AB6DAC7}"/>
              </a:ext>
            </a:extLst>
          </p:cNvPr>
          <p:cNvSpPr>
            <a:spLocks noGrp="1"/>
          </p:cNvSpPr>
          <p:nvPr>
            <p:ph type="tbl" sz="quarter" idx="22"/>
          </p:nvPr>
        </p:nvSpPr>
        <p:spPr>
          <a:xfrm>
            <a:off x="10153769" y="24133303"/>
            <a:ext cx="17617202" cy="3335020"/>
          </a:xfrm>
        </p:spPr>
        <p:txBody>
          <a:bodyPr/>
          <a:lstStyle/>
          <a:p>
            <a:endParaRPr lang="en-US"/>
          </a:p>
        </p:txBody>
      </p:sp>
    </p:spTree>
    <p:extLst>
      <p:ext uri="{BB962C8B-B14F-4D97-AF65-F5344CB8AC3E}">
        <p14:creationId xmlns:p14="http://schemas.microsoft.com/office/powerpoint/2010/main" val="4139820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1881989" y="2558829"/>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41007" y="9506148"/>
            <a:ext cx="33556958" cy="154913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447985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1901116" y="21939087"/>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2441013" y="12956045"/>
            <a:ext cx="33556954" cy="6420668"/>
          </a:xfrm>
        </p:spPr>
        <p:txBody>
          <a:bodyPr anchor="b">
            <a:normAutofit/>
          </a:bodyPr>
          <a:lstStyle>
            <a:lvl1pPr algn="l">
              <a:defRPr sz="1512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2441013" y="19376713"/>
            <a:ext cx="33556954" cy="2562372"/>
          </a:xfrm>
        </p:spPr>
        <p:txBody>
          <a:bodyPr anchor="t">
            <a:normAutofit/>
          </a:bodyPr>
          <a:lstStyle>
            <a:lvl1pPr marL="0" indent="0" algn="l">
              <a:buNone/>
              <a:defRPr sz="7560" cap="all">
                <a:solidFill>
                  <a:schemeClr val="accent2"/>
                </a:solidFill>
              </a:defRPr>
            </a:lvl1pPr>
            <a:lvl2pPr marL="1920240" indent="0">
              <a:buNone/>
              <a:defRPr sz="7560">
                <a:solidFill>
                  <a:schemeClr val="tx1">
                    <a:tint val="75000"/>
                  </a:schemeClr>
                </a:solidFill>
              </a:defRPr>
            </a:lvl2pPr>
            <a:lvl3pPr marL="3840480" indent="0">
              <a:buNone/>
              <a:defRPr sz="6720">
                <a:solidFill>
                  <a:schemeClr val="tx1">
                    <a:tint val="75000"/>
                  </a:schemeClr>
                </a:solidFill>
              </a:defRPr>
            </a:lvl3pPr>
            <a:lvl4pPr marL="5760720" indent="0">
              <a:buNone/>
              <a:defRPr sz="5880">
                <a:solidFill>
                  <a:schemeClr val="tx1">
                    <a:tint val="75000"/>
                  </a:schemeClr>
                </a:solidFill>
              </a:defRPr>
            </a:lvl4pPr>
            <a:lvl5pPr marL="7680960" indent="0">
              <a:buNone/>
              <a:defRPr sz="5880">
                <a:solidFill>
                  <a:schemeClr val="tx1">
                    <a:tint val="75000"/>
                  </a:schemeClr>
                </a:solidFill>
              </a:defRPr>
            </a:lvl5pPr>
            <a:lvl6pPr marL="9601200" indent="0">
              <a:buNone/>
              <a:defRPr sz="5880">
                <a:solidFill>
                  <a:schemeClr val="tx1">
                    <a:tint val="75000"/>
                  </a:schemeClr>
                </a:solidFill>
              </a:defRPr>
            </a:lvl6pPr>
            <a:lvl7pPr marL="11521440" indent="0">
              <a:buNone/>
              <a:defRPr sz="5880">
                <a:solidFill>
                  <a:schemeClr val="tx1">
                    <a:tint val="75000"/>
                  </a:schemeClr>
                </a:solidFill>
              </a:defRPr>
            </a:lvl7pPr>
            <a:lvl8pPr marL="13441680" indent="0">
              <a:buNone/>
              <a:defRPr sz="5880">
                <a:solidFill>
                  <a:schemeClr val="tx1">
                    <a:tint val="75000"/>
                  </a:schemeClr>
                </a:solidFill>
              </a:defRPr>
            </a:lvl8pPr>
            <a:lvl9pPr marL="15361920" indent="0">
              <a:buNone/>
              <a:defRPr sz="58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FD55ABD-69F3-324E-BADA-DD342B586E8B}" type="datetimeFigureOut">
              <a:rPr lang="en-US" smtClean="0"/>
              <a:t>1/3/19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5EB47DE-7918-3C48-B94F-2C06E7CDAF5B}" type="slidenum">
              <a:rPr lang="en-US" smtClean="0"/>
              <a:t>‹#›</a:t>
            </a:fld>
            <a:endParaRPr lang="en-US"/>
          </a:p>
        </p:txBody>
      </p:sp>
    </p:spTree>
    <p:extLst>
      <p:ext uri="{BB962C8B-B14F-4D97-AF65-F5344CB8AC3E}">
        <p14:creationId xmlns:p14="http://schemas.microsoft.com/office/powerpoint/2010/main" val="1680611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1881989" y="2558829"/>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41009" y="9506144"/>
            <a:ext cx="16378013" cy="155010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585785" y="9506148"/>
            <a:ext cx="16412180" cy="155010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D55ABD-69F3-324E-BADA-DD342B586E8B}" type="datetimeFigureOut">
              <a:rPr lang="en-US" smtClean="0"/>
              <a:t>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98070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1881989" y="2558829"/>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726320" y="9506146"/>
            <a:ext cx="15092700" cy="2458718"/>
          </a:xfrm>
        </p:spPr>
        <p:txBody>
          <a:bodyPr anchor="b">
            <a:noAutofit/>
          </a:bodyPr>
          <a:lstStyle>
            <a:lvl1pPr marL="0" indent="0">
              <a:buNone/>
              <a:defRPr sz="9240" b="0">
                <a:solidFill>
                  <a:schemeClr val="accent2"/>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4" name="Content Placeholder 3"/>
          <p:cNvSpPr>
            <a:spLocks noGrp="1"/>
          </p:cNvSpPr>
          <p:nvPr>
            <p:ph sz="half" idx="2"/>
          </p:nvPr>
        </p:nvSpPr>
        <p:spPr>
          <a:xfrm>
            <a:off x="2441009" y="12484487"/>
            <a:ext cx="16378013" cy="12522662"/>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871096" y="9506146"/>
            <a:ext cx="15126867" cy="2458718"/>
          </a:xfrm>
        </p:spPr>
        <p:txBody>
          <a:bodyPr anchor="b">
            <a:noAutofit/>
          </a:bodyPr>
          <a:lstStyle>
            <a:lvl1pPr marL="0" indent="0">
              <a:buNone/>
              <a:defRPr sz="9240" b="0">
                <a:solidFill>
                  <a:schemeClr val="accent2"/>
                </a:solidFill>
              </a:defRPr>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Edit Master text styles</a:t>
            </a:r>
          </a:p>
        </p:txBody>
      </p:sp>
      <p:sp>
        <p:nvSpPr>
          <p:cNvPr id="6" name="Content Placeholder 5"/>
          <p:cNvSpPr>
            <a:spLocks noGrp="1"/>
          </p:cNvSpPr>
          <p:nvPr>
            <p:ph sz="quarter" idx="4"/>
          </p:nvPr>
        </p:nvSpPr>
        <p:spPr>
          <a:xfrm>
            <a:off x="19585785" y="12484487"/>
            <a:ext cx="16412180" cy="12522662"/>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D55ABD-69F3-324E-BADA-DD342B586E8B}" type="datetimeFigureOut">
              <a:rPr lang="en-US" smtClean="0"/>
              <a:t>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22272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1881989" y="2558829"/>
            <a:ext cx="34602569" cy="537099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D55ABD-69F3-324E-BADA-DD342B586E8B}" type="datetimeFigureOut">
              <a:rPr lang="en-US" smtClean="0"/>
              <a:t>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175696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D55ABD-69F3-324E-BADA-DD342B586E8B}" type="datetimeFigureOut">
              <a:rPr lang="en-US" smtClean="0"/>
              <a:t>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3565685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901116" y="21939085"/>
            <a:ext cx="34602569" cy="543872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2441681" y="22452463"/>
            <a:ext cx="14853825" cy="2941926"/>
          </a:xfrm>
        </p:spPr>
        <p:txBody>
          <a:bodyPr anchor="ctr"/>
          <a:lstStyle>
            <a:lvl1pPr algn="l">
              <a:defRPr sz="84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1874876" y="2565120"/>
            <a:ext cx="34609680" cy="17940480"/>
          </a:xfrm>
        </p:spPr>
        <p:txBody>
          <a:bodyPr anchor="ctr">
            <a:normAutofit/>
          </a:bodyPr>
          <a:lstStyle>
            <a:lvl1pPr>
              <a:defRPr sz="8400">
                <a:solidFill>
                  <a:schemeClr val="tx2"/>
                </a:solidFill>
              </a:defRPr>
            </a:lvl1pPr>
            <a:lvl2pPr>
              <a:defRPr sz="7560">
                <a:solidFill>
                  <a:schemeClr val="tx2"/>
                </a:solidFill>
              </a:defRPr>
            </a:lvl2pPr>
            <a:lvl3pPr>
              <a:defRPr sz="6720">
                <a:solidFill>
                  <a:schemeClr val="tx2"/>
                </a:solidFill>
              </a:defRPr>
            </a:lvl3pPr>
            <a:lvl4pPr>
              <a:defRPr sz="5880">
                <a:solidFill>
                  <a:schemeClr val="tx2"/>
                </a:solidFill>
              </a:defRPr>
            </a:lvl4pPr>
            <a:lvl5pPr>
              <a:defRPr sz="5880">
                <a:solidFill>
                  <a:schemeClr val="tx2"/>
                </a:solidFill>
              </a:defRPr>
            </a:lvl5pPr>
            <a:lvl6pPr>
              <a:defRPr sz="5880">
                <a:solidFill>
                  <a:schemeClr val="tx2"/>
                </a:solidFill>
              </a:defRPr>
            </a:lvl6pPr>
            <a:lvl7pPr>
              <a:defRPr sz="5880">
                <a:solidFill>
                  <a:schemeClr val="tx2"/>
                </a:solidFill>
              </a:defRPr>
            </a:lvl7pPr>
            <a:lvl8pPr>
              <a:defRPr sz="5880">
                <a:solidFill>
                  <a:schemeClr val="tx2"/>
                </a:solidFill>
              </a:defRPr>
            </a:lvl8pPr>
            <a:lvl9pPr>
              <a:defRPr sz="588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083594" y="22452461"/>
            <a:ext cx="17914373" cy="2941931"/>
          </a:xfrm>
        </p:spPr>
        <p:txBody>
          <a:bodyPr anchor="ctr">
            <a:normAutofit/>
          </a:bodyPr>
          <a:lstStyle>
            <a:lvl1pPr marL="0" indent="0" algn="r">
              <a:buNone/>
              <a:defRPr sz="4620">
                <a:solidFill>
                  <a:schemeClr val="bg1"/>
                </a:solidFill>
              </a:defRPr>
            </a:lvl1pPr>
            <a:lvl2pPr marL="1920240" indent="0">
              <a:buNone/>
              <a:defRPr sz="462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FD55ABD-69F3-324E-BADA-DD342B586E8B}" type="datetimeFigureOut">
              <a:rPr lang="en-US" smtClean="0"/>
              <a:t>1/3/19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5EB47DE-7918-3C48-B94F-2C06E7CDAF5B}" type="slidenum">
              <a:rPr lang="en-US" smtClean="0"/>
              <a:t>‹#›</a:t>
            </a:fld>
            <a:endParaRPr lang="en-US"/>
          </a:p>
        </p:txBody>
      </p:sp>
    </p:spTree>
    <p:extLst>
      <p:ext uri="{BB962C8B-B14F-4D97-AF65-F5344CB8AC3E}">
        <p14:creationId xmlns:p14="http://schemas.microsoft.com/office/powerpoint/2010/main" val="2114561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41007" y="20025126"/>
            <a:ext cx="33556958" cy="2418082"/>
          </a:xfrm>
        </p:spPr>
        <p:txBody>
          <a:bodyPr anchor="b">
            <a:normAutofit/>
          </a:bodyPr>
          <a:lstStyle>
            <a:lvl1pPr algn="l">
              <a:defRPr sz="1008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881991" y="2558826"/>
            <a:ext cx="34602565" cy="15177609"/>
          </a:xfrm>
        </p:spPr>
        <p:txBody>
          <a:bodyPr anchor="t">
            <a:normAutofit/>
          </a:bodyPr>
          <a:lstStyle>
            <a:lvl1pPr marL="0" indent="0" algn="ctr">
              <a:buNone/>
              <a:defRPr sz="6720"/>
            </a:lvl1pPr>
            <a:lvl2pPr marL="1920240" indent="0">
              <a:buNone/>
              <a:defRPr sz="6720"/>
            </a:lvl2pPr>
            <a:lvl3pPr marL="3840480" indent="0">
              <a:buNone/>
              <a:defRPr sz="6720"/>
            </a:lvl3pPr>
            <a:lvl4pPr marL="5760720" indent="0">
              <a:buNone/>
              <a:defRPr sz="6720"/>
            </a:lvl4pPr>
            <a:lvl5pPr marL="7680960" indent="0">
              <a:buNone/>
              <a:defRPr sz="6720"/>
            </a:lvl5pPr>
            <a:lvl6pPr marL="9601200" indent="0">
              <a:buNone/>
              <a:defRPr sz="6720"/>
            </a:lvl6pPr>
            <a:lvl7pPr marL="11521440" indent="0">
              <a:buNone/>
              <a:defRPr sz="6720"/>
            </a:lvl7pPr>
            <a:lvl8pPr marL="13441680" indent="0">
              <a:buNone/>
              <a:defRPr sz="6720"/>
            </a:lvl8pPr>
            <a:lvl9pPr marL="15361920" indent="0">
              <a:buNone/>
              <a:defRPr sz="6720"/>
            </a:lvl9pPr>
          </a:lstStyle>
          <a:p>
            <a:r>
              <a:rPr lang="en-US"/>
              <a:t>Click icon to add picture</a:t>
            </a:r>
            <a:endParaRPr lang="en-US" dirty="0"/>
          </a:p>
        </p:txBody>
      </p:sp>
      <p:sp>
        <p:nvSpPr>
          <p:cNvPr id="4" name="Text Placeholder 3"/>
          <p:cNvSpPr>
            <a:spLocks noGrp="1"/>
          </p:cNvSpPr>
          <p:nvPr>
            <p:ph type="body" sz="half" idx="2"/>
          </p:nvPr>
        </p:nvSpPr>
        <p:spPr>
          <a:xfrm>
            <a:off x="2441007" y="22443206"/>
            <a:ext cx="33556958" cy="2554330"/>
          </a:xfrm>
        </p:spPr>
        <p:txBody>
          <a:bodyPr>
            <a:normAutofit/>
          </a:bodyPr>
          <a:lstStyle>
            <a:lvl1pPr marL="0" indent="0">
              <a:buNone/>
              <a:defRPr sz="5040"/>
            </a:lvl1pPr>
            <a:lvl2pPr marL="1920240" indent="0">
              <a:buNone/>
              <a:defRPr sz="5040"/>
            </a:lvl2pPr>
            <a:lvl3pPr marL="3840480" indent="0">
              <a:buNone/>
              <a:defRPr sz="4200"/>
            </a:lvl3pPr>
            <a:lvl4pPr marL="5760720" indent="0">
              <a:buNone/>
              <a:defRPr sz="3780"/>
            </a:lvl4pPr>
            <a:lvl5pPr marL="7680960" indent="0">
              <a:buNone/>
              <a:defRPr sz="3780"/>
            </a:lvl5pPr>
            <a:lvl6pPr marL="9601200" indent="0">
              <a:buNone/>
              <a:defRPr sz="3780"/>
            </a:lvl6pPr>
            <a:lvl7pPr marL="11521440" indent="0">
              <a:buNone/>
              <a:defRPr sz="3780"/>
            </a:lvl7pPr>
            <a:lvl8pPr marL="13441680" indent="0">
              <a:buNone/>
              <a:defRPr sz="3780"/>
            </a:lvl8pPr>
            <a:lvl9pPr marL="15361920" indent="0">
              <a:buNone/>
              <a:defRPr sz="3780"/>
            </a:lvl9pPr>
          </a:lstStyle>
          <a:p>
            <a:pPr lvl="0"/>
            <a:r>
              <a:rPr lang="en-US"/>
              <a:t>Edit Master text styles</a:t>
            </a:r>
          </a:p>
        </p:txBody>
      </p:sp>
      <p:sp>
        <p:nvSpPr>
          <p:cNvPr id="5" name="Date Placeholder 4"/>
          <p:cNvSpPr>
            <a:spLocks noGrp="1"/>
          </p:cNvSpPr>
          <p:nvPr>
            <p:ph type="dt" sz="half" idx="10"/>
          </p:nvPr>
        </p:nvSpPr>
        <p:spPr/>
        <p:txBody>
          <a:bodyPr/>
          <a:lstStyle/>
          <a:p>
            <a:fld id="{4FD55ABD-69F3-324E-BADA-DD342B586E8B}" type="datetimeFigureOut">
              <a:rPr lang="en-US" smtClean="0"/>
              <a:t>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EB47DE-7918-3C48-B94F-2C06E7CDAF5B}" type="slidenum">
              <a:rPr lang="en-US" smtClean="0"/>
              <a:t>‹#›</a:t>
            </a:fld>
            <a:endParaRPr lang="en-US"/>
          </a:p>
        </p:txBody>
      </p:sp>
    </p:spTree>
    <p:extLst>
      <p:ext uri="{BB962C8B-B14F-4D97-AF65-F5344CB8AC3E}">
        <p14:creationId xmlns:p14="http://schemas.microsoft.com/office/powerpoint/2010/main" val="123222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41007" y="2933224"/>
            <a:ext cx="33556958" cy="462220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441007" y="9506146"/>
            <a:ext cx="33556958" cy="15491388"/>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3349173" y="25412849"/>
            <a:ext cx="8961120" cy="1557867"/>
          </a:xfrm>
          <a:prstGeom prst="rect">
            <a:avLst/>
          </a:prstGeom>
        </p:spPr>
        <p:txBody>
          <a:bodyPr vert="horz" lIns="91440" tIns="45720" rIns="91440" bIns="45720" rtlCol="0" anchor="ctr"/>
          <a:lstStyle>
            <a:lvl1pPr algn="r">
              <a:defRPr sz="3780">
                <a:solidFill>
                  <a:schemeClr val="accent2"/>
                </a:solidFill>
              </a:defRPr>
            </a:lvl1pPr>
          </a:lstStyle>
          <a:p>
            <a:fld id="{4FD55ABD-69F3-324E-BADA-DD342B586E8B}" type="datetimeFigureOut">
              <a:rPr lang="en-US" smtClean="0"/>
              <a:t>1/3/19</a:t>
            </a:fld>
            <a:endParaRPr lang="en-US"/>
          </a:p>
        </p:txBody>
      </p:sp>
      <p:sp>
        <p:nvSpPr>
          <p:cNvPr id="5" name="Footer Placeholder 4"/>
          <p:cNvSpPr>
            <a:spLocks noGrp="1"/>
          </p:cNvSpPr>
          <p:nvPr>
            <p:ph type="ftr" sz="quarter" idx="3"/>
          </p:nvPr>
        </p:nvSpPr>
        <p:spPr>
          <a:xfrm>
            <a:off x="2441009" y="25394391"/>
            <a:ext cx="20456457" cy="1557867"/>
          </a:xfrm>
          <a:prstGeom prst="rect">
            <a:avLst/>
          </a:prstGeom>
        </p:spPr>
        <p:txBody>
          <a:bodyPr vert="horz" lIns="91440" tIns="45720" rIns="91440" bIns="45720" rtlCol="0" anchor="ctr"/>
          <a:lstStyle>
            <a:lvl1pPr algn="l">
              <a:defRPr sz="3780" cap="all">
                <a:solidFill>
                  <a:schemeClr val="accent2"/>
                </a:solidFill>
              </a:defRPr>
            </a:lvl1pPr>
          </a:lstStyle>
          <a:p>
            <a:endParaRPr lang="en-US"/>
          </a:p>
        </p:txBody>
      </p:sp>
      <p:sp>
        <p:nvSpPr>
          <p:cNvPr id="6" name="Slide Number Placeholder 5"/>
          <p:cNvSpPr>
            <a:spLocks noGrp="1"/>
          </p:cNvSpPr>
          <p:nvPr>
            <p:ph type="sldNum" sz="quarter" idx="4"/>
          </p:nvPr>
        </p:nvSpPr>
        <p:spPr>
          <a:xfrm>
            <a:off x="32761999" y="25412849"/>
            <a:ext cx="3235966" cy="1557867"/>
          </a:xfrm>
          <a:prstGeom prst="rect">
            <a:avLst/>
          </a:prstGeom>
        </p:spPr>
        <p:txBody>
          <a:bodyPr vert="horz" lIns="91440" tIns="45720" rIns="91440" bIns="45720" rtlCol="0" anchor="ctr"/>
          <a:lstStyle>
            <a:lvl1pPr algn="r">
              <a:defRPr sz="3780">
                <a:solidFill>
                  <a:schemeClr val="accent2"/>
                </a:solidFill>
              </a:defRPr>
            </a:lvl1pPr>
          </a:lstStyle>
          <a:p>
            <a:fld id="{25EB47DE-7918-3C48-B94F-2C06E7CDAF5B}" type="slidenum">
              <a:rPr lang="en-US" smtClean="0"/>
              <a:t>‹#›</a:t>
            </a:fld>
            <a:endParaRPr lang="en-US"/>
          </a:p>
        </p:txBody>
      </p:sp>
      <p:sp>
        <p:nvSpPr>
          <p:cNvPr id="9" name="Rectangle 8"/>
          <p:cNvSpPr/>
          <p:nvPr/>
        </p:nvSpPr>
        <p:spPr>
          <a:xfrm>
            <a:off x="1881984" y="1882987"/>
            <a:ext cx="11423618" cy="460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25099204" y="1882987"/>
            <a:ext cx="11385360" cy="460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13509724" y="1882987"/>
            <a:ext cx="11385360" cy="460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0817593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xStyles>
    <p:titleStyle>
      <a:lvl1pPr algn="l" defTabSz="1920240" rtl="0" eaLnBrk="1" latinLnBrk="0" hangingPunct="1">
        <a:spcBef>
          <a:spcPct val="0"/>
        </a:spcBef>
        <a:buNone/>
        <a:defRPr sz="1176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285200" indent="-128520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7560" kern="1200">
          <a:solidFill>
            <a:schemeClr val="tx2"/>
          </a:solidFill>
          <a:latin typeface="+mn-lt"/>
          <a:ea typeface="+mn-ea"/>
          <a:cs typeface="+mn-cs"/>
        </a:defRPr>
      </a:lvl1pPr>
      <a:lvl2pPr marL="2646000" indent="-128520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6720" kern="1200">
          <a:solidFill>
            <a:schemeClr val="tx2"/>
          </a:solidFill>
          <a:latin typeface="+mn-lt"/>
          <a:ea typeface="+mn-ea"/>
          <a:cs typeface="+mn-cs"/>
        </a:defRPr>
      </a:lvl2pPr>
      <a:lvl3pPr marL="3780000" indent="-113400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880" kern="1200">
          <a:solidFill>
            <a:schemeClr val="tx2"/>
          </a:solidFill>
          <a:latin typeface="+mn-lt"/>
          <a:ea typeface="+mn-ea"/>
          <a:cs typeface="+mn-cs"/>
        </a:defRPr>
      </a:lvl3pPr>
      <a:lvl4pPr marL="5216400" indent="-98280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4pPr>
      <a:lvl5pPr marL="6728400" indent="-98280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5pPr>
      <a:lvl6pPr marL="7980000" indent="-96012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6pPr>
      <a:lvl7pPr marL="9240000" indent="-96012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7pPr>
      <a:lvl8pPr marL="10500000" indent="-96012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8pPr>
      <a:lvl9pPr marL="11760000" indent="-960120" algn="l" defTabSz="1920240" rtl="0" eaLnBrk="1" latinLnBrk="0" hangingPunct="1">
        <a:spcBef>
          <a:spcPct val="20000"/>
        </a:spcBef>
        <a:spcAft>
          <a:spcPts val="2520"/>
        </a:spcAft>
        <a:buClr>
          <a:schemeClr val="accent2"/>
        </a:buClr>
        <a:buSzPct val="92000"/>
        <a:buFont typeface="Wingdings 2" panose="05020102010507070707" pitchFamily="18" charset="2"/>
        <a:buChar char=""/>
        <a:defRPr sz="5040" kern="1200">
          <a:solidFill>
            <a:schemeClr val="tx2"/>
          </a:solidFill>
          <a:latin typeface="+mn-lt"/>
          <a:ea typeface="+mn-ea"/>
          <a:cs typeface="+mn-cs"/>
        </a:defRPr>
      </a:lvl9pPr>
    </p:bodyStyle>
    <p:otherStyle>
      <a:defPPr>
        <a:defRPr lang="en-US"/>
      </a:defPPr>
      <a:lvl1pPr marL="0" algn="l" defTabSz="1920240" rtl="0" eaLnBrk="1" latinLnBrk="0" hangingPunct="1">
        <a:defRPr sz="7560" kern="1200">
          <a:solidFill>
            <a:schemeClr val="tx1"/>
          </a:solidFill>
          <a:latin typeface="+mn-lt"/>
          <a:ea typeface="+mn-ea"/>
          <a:cs typeface="+mn-cs"/>
        </a:defRPr>
      </a:lvl1pPr>
      <a:lvl2pPr marL="1920240" algn="l" defTabSz="1920240" rtl="0" eaLnBrk="1" latinLnBrk="0" hangingPunct="1">
        <a:defRPr sz="7560" kern="1200">
          <a:solidFill>
            <a:schemeClr val="tx1"/>
          </a:solidFill>
          <a:latin typeface="+mn-lt"/>
          <a:ea typeface="+mn-ea"/>
          <a:cs typeface="+mn-cs"/>
        </a:defRPr>
      </a:lvl2pPr>
      <a:lvl3pPr marL="3840480" algn="l" defTabSz="1920240" rtl="0" eaLnBrk="1" latinLnBrk="0" hangingPunct="1">
        <a:defRPr sz="7560" kern="1200">
          <a:solidFill>
            <a:schemeClr val="tx1"/>
          </a:solidFill>
          <a:latin typeface="+mn-lt"/>
          <a:ea typeface="+mn-ea"/>
          <a:cs typeface="+mn-cs"/>
        </a:defRPr>
      </a:lvl3pPr>
      <a:lvl4pPr marL="5760720" algn="l" defTabSz="1920240" rtl="0" eaLnBrk="1" latinLnBrk="0" hangingPunct="1">
        <a:defRPr sz="7560" kern="1200">
          <a:solidFill>
            <a:schemeClr val="tx1"/>
          </a:solidFill>
          <a:latin typeface="+mn-lt"/>
          <a:ea typeface="+mn-ea"/>
          <a:cs typeface="+mn-cs"/>
        </a:defRPr>
      </a:lvl4pPr>
      <a:lvl5pPr marL="7680960" algn="l" defTabSz="1920240" rtl="0" eaLnBrk="1" latinLnBrk="0" hangingPunct="1">
        <a:defRPr sz="7560" kern="1200">
          <a:solidFill>
            <a:schemeClr val="tx1"/>
          </a:solidFill>
          <a:latin typeface="+mn-lt"/>
          <a:ea typeface="+mn-ea"/>
          <a:cs typeface="+mn-cs"/>
        </a:defRPr>
      </a:lvl5pPr>
      <a:lvl6pPr marL="9601200" algn="l" defTabSz="1920240" rtl="0" eaLnBrk="1" latinLnBrk="0" hangingPunct="1">
        <a:defRPr sz="7560" kern="1200">
          <a:solidFill>
            <a:schemeClr val="tx1"/>
          </a:solidFill>
          <a:latin typeface="+mn-lt"/>
          <a:ea typeface="+mn-ea"/>
          <a:cs typeface="+mn-cs"/>
        </a:defRPr>
      </a:lvl6pPr>
      <a:lvl7pPr marL="11521440" algn="l" defTabSz="1920240" rtl="0" eaLnBrk="1" latinLnBrk="0" hangingPunct="1">
        <a:defRPr sz="7560" kern="1200">
          <a:solidFill>
            <a:schemeClr val="tx1"/>
          </a:solidFill>
          <a:latin typeface="+mn-lt"/>
          <a:ea typeface="+mn-ea"/>
          <a:cs typeface="+mn-cs"/>
        </a:defRPr>
      </a:lvl7pPr>
      <a:lvl8pPr marL="13441680" algn="l" defTabSz="1920240" rtl="0" eaLnBrk="1" latinLnBrk="0" hangingPunct="1">
        <a:defRPr sz="7560" kern="1200">
          <a:solidFill>
            <a:schemeClr val="tx1"/>
          </a:solidFill>
          <a:latin typeface="+mn-lt"/>
          <a:ea typeface="+mn-ea"/>
          <a:cs typeface="+mn-cs"/>
        </a:defRPr>
      </a:lvl8pPr>
      <a:lvl9pPr marL="15361920" algn="l" defTabSz="192024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emf"/><Relationship Id="rId18" Type="http://schemas.openxmlformats.org/officeDocument/2006/relationships/image" Target="../media/image15.gif"/><Relationship Id="rId26" Type="http://schemas.openxmlformats.org/officeDocument/2006/relationships/image" Target="../media/image23.emf"/><Relationship Id="rId3" Type="http://schemas.openxmlformats.org/officeDocument/2006/relationships/image" Target="../media/image1.jpg"/><Relationship Id="rId21" Type="http://schemas.openxmlformats.org/officeDocument/2006/relationships/image" Target="../media/image18.gif"/><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emf"/><Relationship Id="rId25" Type="http://schemas.openxmlformats.org/officeDocument/2006/relationships/image" Target="../media/image22.emf"/><Relationship Id="rId2" Type="http://schemas.openxmlformats.org/officeDocument/2006/relationships/notesSlide" Target="../notesSlides/notesSlide1.xml"/><Relationship Id="rId16" Type="http://schemas.openxmlformats.org/officeDocument/2006/relationships/image" Target="../media/image13.emf"/><Relationship Id="rId20" Type="http://schemas.openxmlformats.org/officeDocument/2006/relationships/image" Target="../media/image17.gif"/><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8.png"/><Relationship Id="rId24" Type="http://schemas.openxmlformats.org/officeDocument/2006/relationships/image" Target="../media/image21.emf"/><Relationship Id="rId5" Type="http://schemas.openxmlformats.org/officeDocument/2006/relationships/image" Target="../media/image3.png"/><Relationship Id="rId15" Type="http://schemas.openxmlformats.org/officeDocument/2006/relationships/image" Target="../media/image12.emf"/><Relationship Id="rId23" Type="http://schemas.openxmlformats.org/officeDocument/2006/relationships/image" Target="../media/image20.emf"/><Relationship Id="rId10" Type="http://schemas.openxmlformats.org/officeDocument/2006/relationships/image" Target="../media/image7.png"/><Relationship Id="rId19" Type="http://schemas.openxmlformats.org/officeDocument/2006/relationships/image" Target="../media/image16.gif"/><Relationship Id="rId4" Type="http://schemas.openxmlformats.org/officeDocument/2006/relationships/image" Target="../media/image2.png"/><Relationship Id="rId9" Type="http://schemas.openxmlformats.org/officeDocument/2006/relationships/image" Target="../media/image6.emf"/><Relationship Id="rId14" Type="http://schemas.openxmlformats.org/officeDocument/2006/relationships/image" Target="../media/image11.png"/><Relationship Id="rId22" Type="http://schemas.openxmlformats.org/officeDocument/2006/relationships/image" Target="../media/image19.emf"/><Relationship Id="rId27"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l="-17000" r="-17000"/>
          </a:stretch>
        </a:blipFill>
        <a:effectLst/>
      </p:bgPr>
    </p:bg>
    <p:spTree>
      <p:nvGrpSpPr>
        <p:cNvPr id="1" name=""/>
        <p:cNvGrpSpPr/>
        <p:nvPr/>
      </p:nvGrpSpPr>
      <p:grpSpPr>
        <a:xfrm>
          <a:off x="0" y="0"/>
          <a:ext cx="0" cy="0"/>
          <a:chOff x="0" y="0"/>
          <a:chExt cx="0" cy="0"/>
        </a:xfrm>
      </p:grpSpPr>
      <p:graphicFrame>
        <p:nvGraphicFramePr>
          <p:cNvPr id="22" name="Table Placeholder 21">
            <a:extLst>
              <a:ext uri="{FF2B5EF4-FFF2-40B4-BE49-F238E27FC236}">
                <a16:creationId xmlns:a16="http://schemas.microsoft.com/office/drawing/2014/main" id="{7B91ADE5-F42F-804C-8FB9-AA6627B4C930}"/>
              </a:ext>
            </a:extLst>
          </p:cNvPr>
          <p:cNvGraphicFramePr>
            <a:graphicFrameLocks noGrp="1"/>
          </p:cNvGraphicFramePr>
          <p:nvPr>
            <p:ph type="tbl" sz="quarter" idx="22"/>
            <p:extLst>
              <p:ext uri="{D42A27DB-BD31-4B8C-83A1-F6EECF244321}">
                <p14:modId xmlns:p14="http://schemas.microsoft.com/office/powerpoint/2010/main" val="1039120646"/>
              </p:ext>
            </p:extLst>
          </p:nvPr>
        </p:nvGraphicFramePr>
        <p:xfrm>
          <a:off x="304800" y="2537720"/>
          <a:ext cx="37751657" cy="26326161"/>
        </p:xfrm>
        <a:graphic>
          <a:graphicData uri="http://schemas.openxmlformats.org/drawingml/2006/table">
            <a:tbl>
              <a:tblPr firstRow="1" bandRow="1">
                <a:tableStyleId>{5C22544A-7EE6-4342-B048-85BDC9FD1C3A}</a:tableStyleId>
              </a:tblPr>
              <a:tblGrid>
                <a:gridCol w="37751657">
                  <a:extLst>
                    <a:ext uri="{9D8B030D-6E8A-4147-A177-3AD203B41FA5}">
                      <a16:colId xmlns:a16="http://schemas.microsoft.com/office/drawing/2014/main" val="2916162919"/>
                    </a:ext>
                  </a:extLst>
                </a:gridCol>
              </a:tblGrid>
              <a:tr h="26326161">
                <a:tc>
                  <a:txBody>
                    <a:bodyPr/>
                    <a:lstStyle/>
                    <a:p>
                      <a:pPr algn="ctr"/>
                      <a:endParaRPr lang="en-US" sz="5800" dirty="0"/>
                    </a:p>
                  </a:txBody>
                  <a:tcPr marL="73152" marR="73152" marT="36576" marB="36576">
                    <a:lnL w="12700" cmpd="sng">
                      <a:noFill/>
                    </a:lnL>
                    <a:lnR w="12700" cmpd="sng">
                      <a:noFill/>
                    </a:lnR>
                    <a:lnT w="12700" cmpd="sng">
                      <a:noFill/>
                    </a:lnT>
                    <a:lnB w="38100" cmpd="sng">
                      <a:noFill/>
                    </a:lnB>
                    <a:lnTlToBr w="12700" cmpd="sng">
                      <a:noFill/>
                      <a:prstDash val="solid"/>
                    </a:lnTlToBr>
                    <a:lnBlToTr w="12700" cmpd="sng">
                      <a:noFill/>
                      <a:prstDash val="solid"/>
                    </a:lnBlToTr>
                    <a:gradFill>
                      <a:gsLst>
                        <a:gs pos="12000">
                          <a:schemeClr val="accent1">
                            <a:lumMod val="5000"/>
                            <a:lumOff val="95000"/>
                            <a:alpha val="42000"/>
                          </a:schemeClr>
                        </a:gs>
                        <a:gs pos="51000">
                          <a:schemeClr val="accent1">
                            <a:lumMod val="45000"/>
                            <a:lumOff val="55000"/>
                            <a:alpha val="58000"/>
                          </a:schemeClr>
                        </a:gs>
                        <a:gs pos="77000">
                          <a:schemeClr val="accent1">
                            <a:lumMod val="67000"/>
                            <a:lumOff val="33000"/>
                            <a:alpha val="59000"/>
                          </a:schemeClr>
                        </a:gs>
                        <a:gs pos="100000">
                          <a:schemeClr val="accent1">
                            <a:alpha val="72000"/>
                          </a:schemeClr>
                        </a:gs>
                      </a:gsLst>
                      <a:lin ang="5400000" scaled="1"/>
                    </a:gradFill>
                  </a:tcPr>
                </a:tc>
                <a:extLst>
                  <a:ext uri="{0D108BD9-81ED-4DB2-BD59-A6C34878D82A}">
                    <a16:rowId xmlns:a16="http://schemas.microsoft.com/office/drawing/2014/main" val="2210948493"/>
                  </a:ext>
                </a:extLst>
              </a:tr>
            </a:tbl>
          </a:graphicData>
        </a:graphic>
      </p:graphicFrame>
      <p:sp>
        <p:nvSpPr>
          <p:cNvPr id="20" name="Title 19">
            <a:extLst>
              <a:ext uri="{FF2B5EF4-FFF2-40B4-BE49-F238E27FC236}">
                <a16:creationId xmlns:a16="http://schemas.microsoft.com/office/drawing/2014/main" id="{3E83903A-ACC8-8142-8C7B-B867893685F1}"/>
              </a:ext>
            </a:extLst>
          </p:cNvPr>
          <p:cNvSpPr>
            <a:spLocks noGrp="1"/>
          </p:cNvSpPr>
          <p:nvPr>
            <p:ph type="ctrTitle"/>
          </p:nvPr>
        </p:nvSpPr>
        <p:spPr>
          <a:xfrm>
            <a:off x="1965960" y="396920"/>
            <a:ext cx="34518600" cy="1363302"/>
          </a:xfrm>
        </p:spPr>
        <p:txBody>
          <a:bodyPr>
            <a:noAutofit/>
          </a:bodyPr>
          <a:lstStyle/>
          <a:p>
            <a:r>
              <a:rPr lang="en-US" sz="8000" b="1" cap="none" dirty="0">
                <a:effectLst>
                  <a:outerShdw blurRad="50800" dist="63500" dir="2700000" algn="tl" rotWithShape="0">
                    <a:prstClr val="black">
                      <a:alpha val="40000"/>
                    </a:prstClr>
                  </a:outerShdw>
                </a:effectLst>
              </a:rPr>
              <a:t>A High-Resolution Optical Spectroscopic Survey of </a:t>
            </a:r>
            <a:r>
              <a:rPr lang="en-US" sz="8000" b="1" cap="none" dirty="0" err="1">
                <a:effectLst>
                  <a:outerShdw blurRad="50800" dist="63500" dir="2700000" algn="tl" rotWithShape="0">
                    <a:prstClr val="black">
                      <a:alpha val="40000"/>
                    </a:prstClr>
                  </a:outerShdw>
                </a:effectLst>
              </a:rPr>
              <a:t>Herbig</a:t>
            </a:r>
            <a:r>
              <a:rPr lang="en-US" sz="8000" b="1" cap="none" dirty="0">
                <a:effectLst>
                  <a:outerShdw blurRad="50800" dist="63500" dir="2700000" algn="tl" rotWithShape="0">
                    <a:prstClr val="black">
                      <a:alpha val="40000"/>
                    </a:prstClr>
                  </a:outerShdw>
                </a:effectLst>
              </a:rPr>
              <a:t> </a:t>
            </a:r>
            <a:r>
              <a:rPr lang="en-US" sz="8000" b="1" cap="none" dirty="0" err="1">
                <a:effectLst>
                  <a:outerShdw blurRad="50800" dist="63500" dir="2700000" algn="tl" rotWithShape="0">
                    <a:prstClr val="black">
                      <a:alpha val="40000"/>
                    </a:prstClr>
                  </a:outerShdw>
                </a:effectLst>
              </a:rPr>
              <a:t>AeBe</a:t>
            </a:r>
            <a:r>
              <a:rPr lang="en-US" sz="8000" b="1" cap="none" dirty="0">
                <a:effectLst>
                  <a:outerShdw blurRad="50800" dist="63500" dir="2700000" algn="tl" rotWithShape="0">
                    <a:prstClr val="black">
                      <a:alpha val="40000"/>
                    </a:prstClr>
                  </a:outerShdw>
                </a:effectLst>
              </a:rPr>
              <a:t> Stars</a:t>
            </a:r>
          </a:p>
        </p:txBody>
      </p:sp>
      <p:sp>
        <p:nvSpPr>
          <p:cNvPr id="5" name="Subtitle 4">
            <a:extLst>
              <a:ext uri="{FF2B5EF4-FFF2-40B4-BE49-F238E27FC236}">
                <a16:creationId xmlns:a16="http://schemas.microsoft.com/office/drawing/2014/main" id="{0BCADDB9-6216-D843-AE9A-A4D32EC6A843}"/>
              </a:ext>
            </a:extLst>
          </p:cNvPr>
          <p:cNvSpPr>
            <a:spLocks noGrp="1"/>
          </p:cNvSpPr>
          <p:nvPr>
            <p:ph type="subTitle" idx="1"/>
          </p:nvPr>
        </p:nvSpPr>
        <p:spPr>
          <a:xfrm>
            <a:off x="7280287" y="2570716"/>
            <a:ext cx="23807651" cy="1038398"/>
          </a:xfrm>
        </p:spPr>
        <p:txBody>
          <a:bodyPr>
            <a:normAutofit/>
          </a:bodyPr>
          <a:lstStyle/>
          <a:p>
            <a:r>
              <a:rPr lang="en-US" sz="4800" dirty="0">
                <a:solidFill>
                  <a:schemeClr val="tx1"/>
                </a:solidFill>
              </a:rPr>
              <a:t>A. N. Aarnio (University of North Carolina Greensboro), J. D. Monnier (University of Michigan)</a:t>
            </a:r>
          </a:p>
        </p:txBody>
      </p:sp>
      <p:sp>
        <p:nvSpPr>
          <p:cNvPr id="6" name="Text Placeholder 5">
            <a:extLst>
              <a:ext uri="{FF2B5EF4-FFF2-40B4-BE49-F238E27FC236}">
                <a16:creationId xmlns:a16="http://schemas.microsoft.com/office/drawing/2014/main" id="{B03CAB42-4DCE-9748-B808-B67605172B96}"/>
              </a:ext>
            </a:extLst>
          </p:cNvPr>
          <p:cNvSpPr>
            <a:spLocks noGrp="1"/>
          </p:cNvSpPr>
          <p:nvPr>
            <p:ph type="body" sz="quarter" idx="13"/>
          </p:nvPr>
        </p:nvSpPr>
        <p:spPr>
          <a:xfrm>
            <a:off x="882242" y="4035355"/>
            <a:ext cx="11887200" cy="7119620"/>
          </a:xfrm>
        </p:spPr>
        <p:txBody>
          <a:bodyPr anchor="t">
            <a:normAutofit fontScale="47500" lnSpcReduction="20000"/>
          </a:bodyPr>
          <a:lstStyle/>
          <a:p>
            <a:pPr marL="0" indent="0" algn="just">
              <a:lnSpc>
                <a:spcPct val="120000"/>
              </a:lnSpc>
              <a:buNone/>
            </a:pPr>
            <a:r>
              <a:rPr lang="en-US" b="1" dirty="0">
                <a:solidFill>
                  <a:schemeClr val="tx1"/>
                </a:solidFill>
              </a:rPr>
              <a:t>Abstract</a:t>
            </a:r>
            <a:r>
              <a:rPr lang="en-US" dirty="0">
                <a:solidFill>
                  <a:schemeClr val="tx1"/>
                </a:solidFill>
              </a:rPr>
              <a:t>: We present an atlas of high-resolution optical spectra of </a:t>
            </a:r>
            <a:r>
              <a:rPr lang="en-US" dirty="0" err="1">
                <a:solidFill>
                  <a:schemeClr val="tx1"/>
                </a:solidFill>
              </a:rPr>
              <a:t>Herbig</a:t>
            </a:r>
            <a:r>
              <a:rPr lang="en-US" dirty="0">
                <a:solidFill>
                  <a:schemeClr val="tx1"/>
                </a:solidFill>
              </a:rPr>
              <a:t> </a:t>
            </a:r>
            <a:r>
              <a:rPr lang="en-US" dirty="0" err="1">
                <a:solidFill>
                  <a:schemeClr val="tx1"/>
                </a:solidFill>
              </a:rPr>
              <a:t>AeBe</a:t>
            </a:r>
            <a:r>
              <a:rPr lang="en-US" dirty="0">
                <a:solidFill>
                  <a:schemeClr val="tx1"/>
                </a:solidFill>
              </a:rPr>
              <a:t> stars, pre-main sequence objects bridging the gap between high- and low-mass star formation. Our data are from the Magellan </a:t>
            </a:r>
            <a:r>
              <a:rPr lang="en-US" dirty="0" err="1">
                <a:solidFill>
                  <a:schemeClr val="tx1"/>
                </a:solidFill>
              </a:rPr>
              <a:t>Inamori</a:t>
            </a:r>
            <a:r>
              <a:rPr lang="en-US" dirty="0">
                <a:solidFill>
                  <a:schemeClr val="tx1"/>
                </a:solidFill>
              </a:rPr>
              <a:t> Kyocera Echelle (MIKE) double echelle spectrograph and span a range of ~3200-9000Å. We analyze and categorize spectral line morphologies and comment on their relationship with stellar parameters derived from the spectra and the literature. A preliminary discussion of coordinated interferometric measurements, part of a broader Michigan Young Stellar Object program, is also presented.</a:t>
            </a:r>
          </a:p>
        </p:txBody>
      </p:sp>
      <p:sp>
        <p:nvSpPr>
          <p:cNvPr id="7" name="Text Placeholder 6">
            <a:extLst>
              <a:ext uri="{FF2B5EF4-FFF2-40B4-BE49-F238E27FC236}">
                <a16:creationId xmlns:a16="http://schemas.microsoft.com/office/drawing/2014/main" id="{89354333-145F-DD44-8917-1A5B9D506007}"/>
              </a:ext>
            </a:extLst>
          </p:cNvPr>
          <p:cNvSpPr>
            <a:spLocks noGrp="1"/>
          </p:cNvSpPr>
          <p:nvPr>
            <p:ph type="body" sz="quarter" idx="14"/>
          </p:nvPr>
        </p:nvSpPr>
        <p:spPr>
          <a:xfrm>
            <a:off x="25234083" y="4031761"/>
            <a:ext cx="11887200" cy="6526134"/>
          </a:xfrm>
        </p:spPr>
        <p:txBody>
          <a:bodyPr anchor="t">
            <a:normAutofit fontScale="92500"/>
          </a:bodyPr>
          <a:lstStyle/>
          <a:p>
            <a:pPr marL="0" indent="0" algn="just">
              <a:lnSpc>
                <a:spcPct val="120000"/>
              </a:lnSpc>
              <a:buNone/>
            </a:pPr>
            <a:r>
              <a:rPr lang="en-US" sz="3600" b="1" dirty="0">
                <a:solidFill>
                  <a:schemeClr val="tx1"/>
                </a:solidFill>
              </a:rPr>
              <a:t>Our Survey: </a:t>
            </a:r>
            <a:r>
              <a:rPr lang="en-US" sz="3600" dirty="0">
                <a:solidFill>
                  <a:schemeClr val="tx1"/>
                </a:solidFill>
              </a:rPr>
              <a:t>Our sample includes targets designated as young stellar objects, </a:t>
            </a:r>
            <a:r>
              <a:rPr lang="en-US" sz="3600" dirty="0" err="1">
                <a:solidFill>
                  <a:schemeClr val="tx1"/>
                </a:solidFill>
              </a:rPr>
              <a:t>Herbig</a:t>
            </a:r>
            <a:r>
              <a:rPr lang="en-US" sz="3600" dirty="0">
                <a:solidFill>
                  <a:schemeClr val="tx1"/>
                </a:solidFill>
              </a:rPr>
              <a:t> </a:t>
            </a:r>
            <a:r>
              <a:rPr lang="en-US" sz="3600" dirty="0" err="1">
                <a:solidFill>
                  <a:schemeClr val="tx1"/>
                </a:solidFill>
              </a:rPr>
              <a:t>AeBe</a:t>
            </a:r>
            <a:r>
              <a:rPr lang="en-US" sz="3600" dirty="0">
                <a:solidFill>
                  <a:schemeClr val="tx1"/>
                </a:solidFill>
              </a:rPr>
              <a:t> stars, and infrared excess stars, and prioritizes targets with interferometric data available to constrain inclination and inner disk edge location. Over a many-year coordinated campaign, we observed ~60 </a:t>
            </a:r>
            <a:r>
              <a:rPr lang="en-US" sz="3600" dirty="0" err="1">
                <a:solidFill>
                  <a:schemeClr val="tx1"/>
                </a:solidFill>
              </a:rPr>
              <a:t>Herbig</a:t>
            </a:r>
            <a:r>
              <a:rPr lang="en-US" sz="3600" dirty="0">
                <a:solidFill>
                  <a:schemeClr val="tx1"/>
                </a:solidFill>
              </a:rPr>
              <a:t> </a:t>
            </a:r>
            <a:r>
              <a:rPr lang="en-US" sz="3600" dirty="0" err="1">
                <a:solidFill>
                  <a:schemeClr val="tx1"/>
                </a:solidFill>
              </a:rPr>
              <a:t>AeBe</a:t>
            </a:r>
            <a:r>
              <a:rPr lang="en-US" sz="3600" dirty="0">
                <a:solidFill>
                  <a:schemeClr val="tx1"/>
                </a:solidFill>
              </a:rPr>
              <a:t>, intermediate-mass T </a:t>
            </a:r>
            <a:r>
              <a:rPr lang="en-US" sz="3600" dirty="0" err="1">
                <a:solidFill>
                  <a:schemeClr val="tx1"/>
                </a:solidFill>
              </a:rPr>
              <a:t>Tauri</a:t>
            </a:r>
            <a:r>
              <a:rPr lang="en-US" sz="3600" dirty="0">
                <a:solidFill>
                  <a:schemeClr val="tx1"/>
                </a:solidFill>
              </a:rPr>
              <a:t>, and T </a:t>
            </a:r>
            <a:r>
              <a:rPr lang="en-US" sz="3600" dirty="0" err="1">
                <a:solidFill>
                  <a:schemeClr val="tx1"/>
                </a:solidFill>
              </a:rPr>
              <a:t>Tauri</a:t>
            </a:r>
            <a:r>
              <a:rPr lang="en-US" sz="3600" dirty="0">
                <a:solidFill>
                  <a:schemeClr val="tx1"/>
                </a:solidFill>
              </a:rPr>
              <a:t> stars (positions mapped in middle panel) with optical (this work) and near-infrared spectroscopy (Reiter et al. 2018). This spectral type  coverage offers continuity across a range of masses of forming stars, allowing for comparison of systems at similar evolutionary state.</a:t>
            </a:r>
          </a:p>
        </p:txBody>
      </p:sp>
      <p:sp>
        <p:nvSpPr>
          <p:cNvPr id="8" name="Text Placeholder 7">
            <a:extLst>
              <a:ext uri="{FF2B5EF4-FFF2-40B4-BE49-F238E27FC236}">
                <a16:creationId xmlns:a16="http://schemas.microsoft.com/office/drawing/2014/main" id="{5833A247-0C9F-C944-926D-9F4FE34D6FF9}"/>
              </a:ext>
            </a:extLst>
          </p:cNvPr>
          <p:cNvSpPr>
            <a:spLocks noGrp="1"/>
          </p:cNvSpPr>
          <p:nvPr>
            <p:ph type="body" sz="quarter" idx="15"/>
          </p:nvPr>
        </p:nvSpPr>
        <p:spPr>
          <a:xfrm>
            <a:off x="13977300" y="4031761"/>
            <a:ext cx="10193020" cy="5878253"/>
          </a:xfrm>
        </p:spPr>
        <p:txBody>
          <a:bodyPr anchor="b"/>
          <a:lstStyle/>
          <a:p>
            <a:pPr marL="0" indent="0" algn="ctr">
              <a:buNone/>
            </a:pPr>
            <a:r>
              <a:rPr lang="en-US" sz="2800" dirty="0">
                <a:solidFill>
                  <a:schemeClr val="tx1"/>
                </a:solidFill>
              </a:rPr>
              <a:t>Our survey targets, plotted over optical all-sky data.</a:t>
            </a:r>
          </a:p>
        </p:txBody>
      </p:sp>
      <p:sp>
        <p:nvSpPr>
          <p:cNvPr id="9" name="Text Placeholder 8">
            <a:extLst>
              <a:ext uri="{FF2B5EF4-FFF2-40B4-BE49-F238E27FC236}">
                <a16:creationId xmlns:a16="http://schemas.microsoft.com/office/drawing/2014/main" id="{33FF8F4D-89E1-A34C-98A1-87D62AA819FE}"/>
              </a:ext>
            </a:extLst>
          </p:cNvPr>
          <p:cNvSpPr>
            <a:spLocks noGrp="1"/>
          </p:cNvSpPr>
          <p:nvPr>
            <p:ph type="body" sz="quarter" idx="16"/>
          </p:nvPr>
        </p:nvSpPr>
        <p:spPr>
          <a:xfrm>
            <a:off x="976712" y="10704088"/>
            <a:ext cx="11679960" cy="6923511"/>
          </a:xfrm>
        </p:spPr>
        <p:txBody>
          <a:bodyPr anchor="b">
            <a:normAutofit/>
          </a:bodyPr>
          <a:lstStyle/>
          <a:p>
            <a:pPr marL="0" indent="0" algn="ctr">
              <a:buNone/>
            </a:pPr>
            <a:r>
              <a:rPr lang="en-US" sz="1800" dirty="0">
                <a:solidFill>
                  <a:schemeClr val="tx1"/>
                </a:solidFill>
              </a:rPr>
              <a:t>(Left) H-R diagram for the sample. Orange diamonds: </a:t>
            </a:r>
            <a:r>
              <a:rPr lang="en-US" sz="1800" i="1" dirty="0">
                <a:solidFill>
                  <a:schemeClr val="tx1"/>
                </a:solidFill>
              </a:rPr>
              <a:t>Gaia</a:t>
            </a:r>
            <a:r>
              <a:rPr lang="en-US" sz="1800" dirty="0">
                <a:solidFill>
                  <a:schemeClr val="tx1"/>
                </a:solidFill>
              </a:rPr>
              <a:t> distances (Bailer-Jones et al. 2018) and G magnitudes used to calculate </a:t>
            </a:r>
            <a:r>
              <a:rPr lang="en-US" sz="1800" dirty="0" err="1">
                <a:solidFill>
                  <a:schemeClr val="tx1"/>
                </a:solidFill>
              </a:rPr>
              <a:t>M</a:t>
            </a:r>
            <a:r>
              <a:rPr lang="en-US" sz="1800" baseline="-25000" dirty="0" err="1">
                <a:solidFill>
                  <a:schemeClr val="tx1"/>
                </a:solidFill>
              </a:rPr>
              <a:t>bol</a:t>
            </a:r>
            <a:r>
              <a:rPr lang="en-US" sz="1800" baseline="-25000" dirty="0">
                <a:solidFill>
                  <a:schemeClr val="tx1"/>
                </a:solidFill>
              </a:rPr>
              <a:t>,</a:t>
            </a:r>
            <a:r>
              <a:rPr lang="en-US" sz="1800" dirty="0">
                <a:solidFill>
                  <a:schemeClr val="tx1"/>
                </a:solidFill>
              </a:rPr>
              <a:t> </a:t>
            </a:r>
            <a:r>
              <a:rPr lang="en-US" sz="1800" dirty="0" err="1">
                <a:solidFill>
                  <a:schemeClr val="tx1"/>
                </a:solidFill>
              </a:rPr>
              <a:t>T</a:t>
            </a:r>
            <a:r>
              <a:rPr lang="en-US" sz="1800" baseline="-25000" dirty="0" err="1">
                <a:solidFill>
                  <a:schemeClr val="tx1"/>
                </a:solidFill>
              </a:rPr>
              <a:t>eff</a:t>
            </a:r>
            <a:r>
              <a:rPr lang="en-US" sz="1800" dirty="0">
                <a:solidFill>
                  <a:schemeClr val="tx1"/>
                </a:solidFill>
              </a:rPr>
              <a:t> from </a:t>
            </a:r>
            <a:r>
              <a:rPr lang="en-US" sz="1800" i="1" dirty="0">
                <a:solidFill>
                  <a:schemeClr val="tx1"/>
                </a:solidFill>
              </a:rPr>
              <a:t>Gaia</a:t>
            </a:r>
            <a:r>
              <a:rPr lang="en-US" sz="1800" dirty="0">
                <a:solidFill>
                  <a:schemeClr val="tx1"/>
                </a:solidFill>
              </a:rPr>
              <a:t> DR2 (</a:t>
            </a:r>
            <a:r>
              <a:rPr lang="en-US" sz="1800" i="1" dirty="0">
                <a:solidFill>
                  <a:schemeClr val="tx1"/>
                </a:solidFill>
              </a:rPr>
              <a:t>Gaia</a:t>
            </a:r>
            <a:r>
              <a:rPr lang="en-US" sz="1800" dirty="0">
                <a:solidFill>
                  <a:schemeClr val="tx1"/>
                </a:solidFill>
              </a:rPr>
              <a:t> Collaboration, 2018). Purple diamonds: </a:t>
            </a:r>
            <a:r>
              <a:rPr lang="en-US" sz="1800" dirty="0" err="1">
                <a:solidFill>
                  <a:schemeClr val="tx1"/>
                </a:solidFill>
              </a:rPr>
              <a:t>M</a:t>
            </a:r>
            <a:r>
              <a:rPr lang="en-US" sz="1800" baseline="-25000" dirty="0" err="1">
                <a:solidFill>
                  <a:schemeClr val="tx1"/>
                </a:solidFill>
              </a:rPr>
              <a:t>bol</a:t>
            </a:r>
            <a:r>
              <a:rPr lang="en-US" sz="1800" dirty="0">
                <a:solidFill>
                  <a:schemeClr val="tx1"/>
                </a:solidFill>
              </a:rPr>
              <a:t> as above, </a:t>
            </a:r>
            <a:r>
              <a:rPr lang="en-US" sz="1800" dirty="0" err="1">
                <a:solidFill>
                  <a:schemeClr val="tx1"/>
                </a:solidFill>
              </a:rPr>
              <a:t>T</a:t>
            </a:r>
            <a:r>
              <a:rPr lang="en-US" sz="1800" baseline="-25000" dirty="0" err="1">
                <a:solidFill>
                  <a:schemeClr val="tx1"/>
                </a:solidFill>
              </a:rPr>
              <a:t>eff</a:t>
            </a:r>
            <a:r>
              <a:rPr lang="en-US" sz="1800" dirty="0">
                <a:solidFill>
                  <a:schemeClr val="tx1"/>
                </a:solidFill>
              </a:rPr>
              <a:t> derived from literature spectral types and pre-main sequence temperature/spectral type scale of Kenyon &amp; Hartmann (1995). PMS tracks of </a:t>
            </a:r>
            <a:r>
              <a:rPr lang="en-US" sz="1800" dirty="0" err="1">
                <a:solidFill>
                  <a:schemeClr val="tx1"/>
                </a:solidFill>
              </a:rPr>
              <a:t>Siess</a:t>
            </a:r>
            <a:r>
              <a:rPr lang="en-US" sz="1800" dirty="0">
                <a:solidFill>
                  <a:schemeClr val="tx1"/>
                </a:solidFill>
              </a:rPr>
              <a:t> et al. (2000), from 1-7 M</a:t>
            </a:r>
            <a:r>
              <a:rPr lang="en-US" sz="1800" baseline="-25000" dirty="0">
                <a:solidFill>
                  <a:schemeClr val="tx1"/>
                </a:solidFill>
              </a:rPr>
              <a:t>⦿</a:t>
            </a:r>
            <a:r>
              <a:rPr lang="en-US" sz="1800" dirty="0">
                <a:solidFill>
                  <a:schemeClr val="tx1"/>
                </a:solidFill>
              </a:rPr>
              <a:t>. Ongoing modeling of spectra aims to resolve discrepancies in </a:t>
            </a:r>
            <a:r>
              <a:rPr lang="en-US" sz="1800" dirty="0" err="1">
                <a:solidFill>
                  <a:schemeClr val="tx1"/>
                </a:solidFill>
              </a:rPr>
              <a:t>T</a:t>
            </a:r>
            <a:r>
              <a:rPr lang="en-US" sz="1800" baseline="-25000" dirty="0" err="1">
                <a:solidFill>
                  <a:schemeClr val="tx1"/>
                </a:solidFill>
              </a:rPr>
              <a:t>eff</a:t>
            </a:r>
            <a:r>
              <a:rPr lang="en-US" sz="1800" dirty="0">
                <a:solidFill>
                  <a:schemeClr val="tx1"/>
                </a:solidFill>
              </a:rPr>
              <a:t>; our fits to synthetic spectra also trend to hotter temperatures. (Right, top) Histogram of distances to our sample stars. (Right, bottom) Projected rotational velocity as a function of stellar effective temperature.</a:t>
            </a:r>
          </a:p>
        </p:txBody>
      </p:sp>
      <p:sp>
        <p:nvSpPr>
          <p:cNvPr id="10" name="Text Placeholder 9">
            <a:extLst>
              <a:ext uri="{FF2B5EF4-FFF2-40B4-BE49-F238E27FC236}">
                <a16:creationId xmlns:a16="http://schemas.microsoft.com/office/drawing/2014/main" id="{FC335174-5958-334B-BBE1-6BEC6DEFB2FA}"/>
              </a:ext>
            </a:extLst>
          </p:cNvPr>
          <p:cNvSpPr>
            <a:spLocks noGrp="1"/>
          </p:cNvSpPr>
          <p:nvPr>
            <p:ph type="body" sz="quarter" idx="17"/>
          </p:nvPr>
        </p:nvSpPr>
        <p:spPr>
          <a:xfrm>
            <a:off x="13208712" y="10704090"/>
            <a:ext cx="11887200" cy="6631939"/>
          </a:xfrm>
        </p:spPr>
        <p:txBody>
          <a:bodyPr anchor="t">
            <a:normAutofit fontScale="47500" lnSpcReduction="20000"/>
          </a:bodyPr>
          <a:lstStyle/>
          <a:p>
            <a:pPr marL="0" indent="0" algn="just">
              <a:lnSpc>
                <a:spcPct val="120000"/>
              </a:lnSpc>
              <a:buNone/>
            </a:pPr>
            <a:r>
              <a:rPr lang="en-US" b="1" dirty="0">
                <a:solidFill>
                  <a:schemeClr val="tx1"/>
                </a:solidFill>
              </a:rPr>
              <a:t>Data were reduced</a:t>
            </a:r>
            <a:r>
              <a:rPr lang="en-US" dirty="0">
                <a:solidFill>
                  <a:schemeClr val="tx1"/>
                </a:solidFill>
              </a:rPr>
              <a:t> using the MIKE IDL pipeline (Bernstein, Burles, &amp; Prochaska, 2015) and assorted post-pipeline processing routines written by the authors. Blaze and continuum removal were performed on 2D spectra, and orders were joined to form one normalized spectrum across the entire MIKE wavelength range. Equivalent widths were measured for an assortment of lines diagnostic of accretion and circumstellar processes. Where necessary, spectral lines were fitted with multiple Gaussian components (see Aarnio et al. 2017) to separate emission and absorption (the latter likely due to winds). </a:t>
            </a:r>
          </a:p>
        </p:txBody>
      </p:sp>
      <p:sp>
        <p:nvSpPr>
          <p:cNvPr id="11" name="Text Placeholder 10">
            <a:extLst>
              <a:ext uri="{FF2B5EF4-FFF2-40B4-BE49-F238E27FC236}">
                <a16:creationId xmlns:a16="http://schemas.microsoft.com/office/drawing/2014/main" id="{5C2B4194-7BAF-234B-A156-6AFFA83CAFF5}"/>
              </a:ext>
            </a:extLst>
          </p:cNvPr>
          <p:cNvSpPr>
            <a:spLocks noGrp="1"/>
          </p:cNvSpPr>
          <p:nvPr>
            <p:ph type="body" sz="quarter" idx="18"/>
          </p:nvPr>
        </p:nvSpPr>
        <p:spPr>
          <a:xfrm>
            <a:off x="25234080" y="10704090"/>
            <a:ext cx="11887201" cy="9401542"/>
          </a:xfrm>
        </p:spPr>
        <p:txBody>
          <a:bodyPr anchor="b">
            <a:normAutofit/>
          </a:bodyPr>
          <a:lstStyle/>
          <a:p>
            <a:pPr marL="0" indent="0" algn="ctr">
              <a:buNone/>
            </a:pPr>
            <a:r>
              <a:rPr lang="en-US" sz="2600" dirty="0">
                <a:solidFill>
                  <a:schemeClr val="tx1"/>
                </a:solidFill>
              </a:rPr>
              <a:t>Infrared color-color diagram for our sample (2MASS and WISE; </a:t>
            </a:r>
            <a:r>
              <a:rPr lang="en-US" sz="2600" dirty="0" err="1">
                <a:solidFill>
                  <a:schemeClr val="tx1"/>
                </a:solidFill>
              </a:rPr>
              <a:t>Cutri</a:t>
            </a:r>
            <a:r>
              <a:rPr lang="en-US" sz="2600" dirty="0">
                <a:solidFill>
                  <a:schemeClr val="tx1"/>
                </a:solidFill>
              </a:rPr>
              <a:t> et al. 2003, 2013), with directly imaged reference objects to demonstrate kinds of disks observed around objects in various locations of the diagram. </a:t>
            </a:r>
          </a:p>
        </p:txBody>
      </p:sp>
      <mc:AlternateContent xmlns:mc="http://schemas.openxmlformats.org/markup-compatibility/2006">
        <mc:Choice xmlns:a14="http://schemas.microsoft.com/office/drawing/2010/main" Requires="a14">
          <p:sp>
            <p:nvSpPr>
              <p:cNvPr id="12" name="Text Placeholder 11">
                <a:extLst>
                  <a:ext uri="{FF2B5EF4-FFF2-40B4-BE49-F238E27FC236}">
                    <a16:creationId xmlns:a16="http://schemas.microsoft.com/office/drawing/2014/main" id="{F763E375-AAC3-AD46-BE8F-0A98E0486770}"/>
                  </a:ext>
                </a:extLst>
              </p:cNvPr>
              <p:cNvSpPr>
                <a:spLocks noGrp="1"/>
              </p:cNvSpPr>
              <p:nvPr>
                <p:ph type="body" sz="quarter" idx="19"/>
              </p:nvPr>
            </p:nvSpPr>
            <p:spPr>
              <a:xfrm>
                <a:off x="976712" y="17841582"/>
                <a:ext cx="22421689" cy="10838237"/>
              </a:xfrm>
            </p:spPr>
            <p:txBody>
              <a:bodyPr anchor="b">
                <a:normAutofit/>
              </a:bodyPr>
              <a:lstStyle/>
              <a:p>
                <a:pPr marL="0" indent="0" algn="just">
                  <a:buNone/>
                </a:pPr>
                <a:r>
                  <a:rPr lang="en-US" sz="2560" dirty="0">
                    <a:solidFill>
                      <a:schemeClr val="bg1">
                        <a:lumMod val="75000"/>
                      </a:schemeClr>
                    </a:solidFill>
                  </a:rPr>
                  <a:t>Example spectra, line profile detail, and H</a:t>
                </a:r>
                <a14:m>
                  <m:oMath xmlns:m="http://schemas.openxmlformats.org/officeDocument/2006/math">
                    <m:r>
                      <a:rPr lang="en-US" sz="2560" i="1" dirty="0" smtClean="0">
                        <a:solidFill>
                          <a:schemeClr val="bg1">
                            <a:lumMod val="75000"/>
                          </a:schemeClr>
                        </a:solidFill>
                        <a:latin typeface="Cambria Math" panose="02040503050406030204" pitchFamily="18" charset="0"/>
                        <a:ea typeface="Cambria Math" panose="02040503050406030204" pitchFamily="18" charset="0"/>
                      </a:rPr>
                      <m:t>𝛼</m:t>
                    </m:r>
                  </m:oMath>
                </a14:m>
                <a:r>
                  <a:rPr lang="en-US" sz="2560" dirty="0">
                    <a:solidFill>
                      <a:schemeClr val="bg1">
                        <a:lumMod val="75000"/>
                      </a:schemeClr>
                    </a:solidFill>
                  </a:rPr>
                  <a:t> equivalent widths as a function of stellar effective temperature. Assessing H</a:t>
                </a:r>
                <a14:m>
                  <m:oMath xmlns:m="http://schemas.openxmlformats.org/officeDocument/2006/math">
                    <m:r>
                      <a:rPr lang="en-US" sz="2560" i="1" dirty="0">
                        <a:solidFill>
                          <a:schemeClr val="bg1">
                            <a:lumMod val="75000"/>
                          </a:schemeClr>
                        </a:solidFill>
                        <a:latin typeface="Cambria Math" panose="02040503050406030204" pitchFamily="18" charset="0"/>
                        <a:ea typeface="Cambria Math" panose="02040503050406030204" pitchFamily="18" charset="0"/>
                      </a:rPr>
                      <m:t>𝛼</m:t>
                    </m:r>
                  </m:oMath>
                </a14:m>
                <a:r>
                  <a:rPr lang="en-US" sz="2560" dirty="0">
                    <a:solidFill>
                      <a:schemeClr val="bg1">
                        <a:lumMod val="75000"/>
                      </a:schemeClr>
                    </a:solidFill>
                  </a:rPr>
                  <a:t> line profile morphologies and comparing our sample </a:t>
                </a:r>
                <a:r>
                  <a:rPr lang="en-US" sz="2560" dirty="0" err="1">
                    <a:solidFill>
                      <a:schemeClr val="bg1">
                        <a:lumMod val="75000"/>
                      </a:schemeClr>
                    </a:solidFill>
                  </a:rPr>
                  <a:t>Herbig</a:t>
                </a:r>
                <a:r>
                  <a:rPr lang="en-US" sz="2560" dirty="0">
                    <a:solidFill>
                      <a:schemeClr val="bg1">
                        <a:lumMod val="75000"/>
                      </a:schemeClr>
                    </a:solidFill>
                  </a:rPr>
                  <a:t> </a:t>
                </a:r>
                <a:r>
                  <a:rPr lang="en-US" sz="2560" dirty="0" err="1">
                    <a:solidFill>
                      <a:schemeClr val="bg1">
                        <a:lumMod val="75000"/>
                      </a:schemeClr>
                    </a:solidFill>
                  </a:rPr>
                  <a:t>AeBe</a:t>
                </a:r>
                <a:r>
                  <a:rPr lang="en-US" sz="2560" dirty="0">
                    <a:solidFill>
                      <a:schemeClr val="bg1">
                        <a:lumMod val="75000"/>
                      </a:schemeClr>
                    </a:solidFill>
                  </a:rPr>
                  <a:t> stars to T </a:t>
                </a:r>
                <a:r>
                  <a:rPr lang="en-US" sz="2560" dirty="0" err="1">
                    <a:solidFill>
                      <a:schemeClr val="bg1">
                        <a:lumMod val="75000"/>
                      </a:schemeClr>
                    </a:solidFill>
                  </a:rPr>
                  <a:t>Tauri</a:t>
                </a:r>
                <a:r>
                  <a:rPr lang="en-US" sz="2560" dirty="0">
                    <a:solidFill>
                      <a:schemeClr val="bg1">
                        <a:lumMod val="75000"/>
                      </a:schemeClr>
                    </a:solidFill>
                  </a:rPr>
                  <a:t> stars, we find no objects in our sample with inverse P-</a:t>
                </a:r>
                <a:r>
                  <a:rPr lang="en-US" sz="2560" dirty="0" err="1">
                    <a:solidFill>
                      <a:schemeClr val="bg1">
                        <a:lumMod val="75000"/>
                      </a:schemeClr>
                    </a:solidFill>
                  </a:rPr>
                  <a:t>Cygni</a:t>
                </a:r>
                <a:r>
                  <a:rPr lang="en-US" sz="2560" dirty="0">
                    <a:solidFill>
                      <a:schemeClr val="bg1">
                        <a:lumMod val="75000"/>
                      </a:schemeClr>
                    </a:solidFill>
                  </a:rPr>
                  <a:t> H</a:t>
                </a:r>
                <a14:m>
                  <m:oMath xmlns:m="http://schemas.openxmlformats.org/officeDocument/2006/math">
                    <m:r>
                      <a:rPr lang="en-US" sz="2560" i="1" dirty="0" smtClean="0">
                        <a:solidFill>
                          <a:schemeClr val="bg1">
                            <a:lumMod val="75000"/>
                          </a:schemeClr>
                        </a:solidFill>
                        <a:latin typeface="Cambria Math" panose="02040503050406030204" pitchFamily="18" charset="0"/>
                        <a:ea typeface="Cambria Math" panose="02040503050406030204" pitchFamily="18" charset="0"/>
                      </a:rPr>
                      <m:t>𝛼</m:t>
                    </m:r>
                  </m:oMath>
                </a14:m>
                <a:r>
                  <a:rPr lang="en-US" sz="2560" dirty="0">
                    <a:solidFill>
                      <a:schemeClr val="bg1">
                        <a:lumMod val="75000"/>
                      </a:schemeClr>
                    </a:solidFill>
                  </a:rPr>
                  <a:t> profiles. We are currently assessing relationships between inclination and observed line profiles; broadly, in cases of central absorption, disks are being viewed edge-on.</a:t>
                </a:r>
              </a:p>
            </p:txBody>
          </p:sp>
        </mc:Choice>
        <mc:Fallback>
          <p:sp>
            <p:nvSpPr>
              <p:cNvPr id="12" name="Text Placeholder 11">
                <a:extLst>
                  <a:ext uri="{FF2B5EF4-FFF2-40B4-BE49-F238E27FC236}">
                    <a16:creationId xmlns:a16="http://schemas.microsoft.com/office/drawing/2014/main" id="{F763E375-AAC3-AD46-BE8F-0A98E0486770}"/>
                  </a:ext>
                </a:extLst>
              </p:cNvPr>
              <p:cNvSpPr>
                <a:spLocks noGrp="1" noRot="1" noChangeAspect="1" noMove="1" noResize="1" noEditPoints="1" noAdjustHandles="1" noChangeArrowheads="1" noChangeShapeType="1" noTextEdit="1"/>
              </p:cNvSpPr>
              <p:nvPr>
                <p:ph type="body" sz="quarter" idx="19"/>
              </p:nvPr>
            </p:nvSpPr>
            <p:spPr>
              <a:xfrm>
                <a:off x="976712" y="17841582"/>
                <a:ext cx="22421689" cy="10838237"/>
              </a:xfrm>
              <a:blipFill>
                <a:blip r:embed="rId4"/>
                <a:stretch>
                  <a:fillRect l="-453" r="-453" b="-1405"/>
                </a:stretch>
              </a:blipFill>
            </p:spPr>
            <p:txBody>
              <a:bodyPr/>
              <a:lstStyle/>
              <a:p>
                <a:r>
                  <a:rPr lang="en-US">
                    <a:noFill/>
                  </a:rPr>
                  <a:t> </a:t>
                </a:r>
              </a:p>
            </p:txBody>
          </p:sp>
        </mc:Fallback>
      </mc:AlternateContent>
      <p:sp>
        <p:nvSpPr>
          <p:cNvPr id="13" name="Text Placeholder 12">
            <a:extLst>
              <a:ext uri="{FF2B5EF4-FFF2-40B4-BE49-F238E27FC236}">
                <a16:creationId xmlns:a16="http://schemas.microsoft.com/office/drawing/2014/main" id="{FA82CA83-C94F-4C45-A3AF-FBA0C7CF7E47}"/>
              </a:ext>
            </a:extLst>
          </p:cNvPr>
          <p:cNvSpPr>
            <a:spLocks noGrp="1"/>
          </p:cNvSpPr>
          <p:nvPr>
            <p:ph type="body" sz="quarter" idx="20"/>
          </p:nvPr>
        </p:nvSpPr>
        <p:spPr>
          <a:xfrm>
            <a:off x="27698615" y="20528280"/>
            <a:ext cx="9422666" cy="6117975"/>
          </a:xfrm>
        </p:spPr>
        <p:txBody>
          <a:bodyPr anchor="t">
            <a:noAutofit/>
          </a:bodyPr>
          <a:lstStyle/>
          <a:p>
            <a:pPr marL="0" indent="0">
              <a:buNone/>
            </a:pPr>
            <a:r>
              <a:rPr lang="en-US" sz="3000" b="1" dirty="0">
                <a:solidFill>
                  <a:schemeClr val="bg1">
                    <a:lumMod val="75000"/>
                  </a:schemeClr>
                </a:solidFill>
              </a:rPr>
              <a:t>Future work</a:t>
            </a:r>
          </a:p>
          <a:p>
            <a:pPr marL="0" indent="0">
              <a:spcAft>
                <a:spcPts val="1320"/>
              </a:spcAft>
              <a:buNone/>
            </a:pPr>
            <a:r>
              <a:rPr lang="en-US" sz="3000" dirty="0">
                <a:solidFill>
                  <a:schemeClr val="bg1">
                    <a:lumMod val="75000"/>
                  </a:schemeClr>
                </a:solidFill>
              </a:rPr>
              <a:t>Spectra will be published in 2019 and made available online. Additional data products to be published will include:</a:t>
            </a:r>
          </a:p>
          <a:p>
            <a:pPr>
              <a:spcAft>
                <a:spcPts val="1320"/>
              </a:spcAft>
            </a:pPr>
            <a:r>
              <a:rPr lang="en-US" sz="3000" dirty="0">
                <a:solidFill>
                  <a:schemeClr val="bg1">
                    <a:lumMod val="75000"/>
                  </a:schemeClr>
                </a:solidFill>
              </a:rPr>
              <a:t>Equivalent width tables</a:t>
            </a:r>
          </a:p>
          <a:p>
            <a:pPr>
              <a:spcAft>
                <a:spcPts val="1320"/>
              </a:spcAft>
            </a:pPr>
            <a:r>
              <a:rPr lang="en-US" sz="3000" dirty="0">
                <a:solidFill>
                  <a:schemeClr val="bg1">
                    <a:lumMod val="75000"/>
                  </a:schemeClr>
                </a:solidFill>
              </a:rPr>
              <a:t>Homogeneously derived stellar parameters: </a:t>
            </a:r>
            <a:r>
              <a:rPr lang="en-US" sz="3000" dirty="0" err="1">
                <a:solidFill>
                  <a:schemeClr val="bg1">
                    <a:lumMod val="75000"/>
                  </a:schemeClr>
                </a:solidFill>
              </a:rPr>
              <a:t>T</a:t>
            </a:r>
            <a:r>
              <a:rPr lang="en-US" sz="3000" baseline="-25000" dirty="0" err="1">
                <a:solidFill>
                  <a:schemeClr val="bg1">
                    <a:lumMod val="75000"/>
                  </a:schemeClr>
                </a:solidFill>
              </a:rPr>
              <a:t>eff</a:t>
            </a:r>
            <a:r>
              <a:rPr lang="en-US" sz="3000" dirty="0">
                <a:solidFill>
                  <a:schemeClr val="bg1">
                    <a:lumMod val="75000"/>
                  </a:schemeClr>
                </a:solidFill>
              </a:rPr>
              <a:t>, log(g), metallicity, v*sin(</a:t>
            </a:r>
            <a:r>
              <a:rPr lang="en-US" sz="3000" i="1" dirty="0" err="1">
                <a:solidFill>
                  <a:schemeClr val="bg1">
                    <a:lumMod val="75000"/>
                  </a:schemeClr>
                </a:solidFill>
              </a:rPr>
              <a:t>i</a:t>
            </a:r>
            <a:r>
              <a:rPr lang="en-US" sz="3000" dirty="0">
                <a:solidFill>
                  <a:schemeClr val="bg1">
                    <a:lumMod val="75000"/>
                  </a:schemeClr>
                </a:solidFill>
              </a:rPr>
              <a:t>), radial velocity</a:t>
            </a:r>
          </a:p>
          <a:p>
            <a:pPr>
              <a:spcAft>
                <a:spcPts val="1320"/>
              </a:spcAft>
            </a:pPr>
            <a:r>
              <a:rPr lang="en-US" sz="3000" dirty="0">
                <a:solidFill>
                  <a:schemeClr val="bg1">
                    <a:lumMod val="75000"/>
                  </a:schemeClr>
                </a:solidFill>
              </a:rPr>
              <a:t>Spectral energy distributions</a:t>
            </a:r>
          </a:p>
          <a:p>
            <a:pPr marL="0" indent="0">
              <a:spcAft>
                <a:spcPts val="1320"/>
              </a:spcAft>
              <a:buNone/>
            </a:pPr>
            <a:r>
              <a:rPr lang="en-US" sz="3000" dirty="0">
                <a:solidFill>
                  <a:schemeClr val="bg1">
                    <a:lumMod val="75000"/>
                  </a:schemeClr>
                </a:solidFill>
              </a:rPr>
              <a:t>Future publications will focus on radiative transfer modeling to reproduce the observed line profiles and observed spectral energy distributions.</a:t>
            </a:r>
          </a:p>
          <a:p>
            <a:pPr marL="0" indent="0">
              <a:spcAft>
                <a:spcPts val="1320"/>
              </a:spcAft>
              <a:buNone/>
            </a:pPr>
            <a:r>
              <a:rPr lang="en-US" sz="3000" b="1" dirty="0">
                <a:solidFill>
                  <a:schemeClr val="bg1">
                    <a:lumMod val="75000"/>
                  </a:schemeClr>
                </a:solidFill>
              </a:rPr>
              <a:t>Acknowledgments</a:t>
            </a:r>
          </a:p>
          <a:p>
            <a:pPr marL="0" indent="0">
              <a:spcAft>
                <a:spcPts val="1320"/>
              </a:spcAft>
              <a:buNone/>
            </a:pPr>
            <a:r>
              <a:rPr lang="en-US" sz="3000" dirty="0">
                <a:solidFill>
                  <a:schemeClr val="bg1">
                    <a:lumMod val="75000"/>
                  </a:schemeClr>
                </a:solidFill>
              </a:rPr>
              <a:t>The authors acknowledge support of NASA Origins grant NNX09AB87G and NSF AAG F034342.</a:t>
            </a:r>
          </a:p>
        </p:txBody>
      </p:sp>
      <p:sp>
        <p:nvSpPr>
          <p:cNvPr id="14" name="Text Placeholder 13">
            <a:extLst>
              <a:ext uri="{FF2B5EF4-FFF2-40B4-BE49-F238E27FC236}">
                <a16:creationId xmlns:a16="http://schemas.microsoft.com/office/drawing/2014/main" id="{384AAAA6-81BE-104F-8757-8A4FB1B76228}"/>
              </a:ext>
            </a:extLst>
          </p:cNvPr>
          <p:cNvSpPr>
            <a:spLocks noGrp="1"/>
          </p:cNvSpPr>
          <p:nvPr>
            <p:ph type="body" sz="quarter" idx="21"/>
          </p:nvPr>
        </p:nvSpPr>
        <p:spPr>
          <a:xfrm>
            <a:off x="0" y="28718729"/>
            <a:ext cx="29260800" cy="606709"/>
          </a:xfrm>
        </p:spPr>
        <p:txBody>
          <a:bodyPr>
            <a:normAutofit/>
          </a:bodyPr>
          <a:lstStyle/>
          <a:p>
            <a:pPr marL="0" indent="0">
              <a:buNone/>
            </a:pPr>
            <a:r>
              <a:rPr lang="en-US" sz="2400" dirty="0">
                <a:solidFill>
                  <a:schemeClr val="accent1">
                    <a:lumMod val="25000"/>
                    <a:lumOff val="75000"/>
                  </a:schemeClr>
                </a:solidFill>
              </a:rPr>
              <a:t>Background image credit: NASA, ESA, the Hubble Heritage Team (</a:t>
            </a:r>
            <a:r>
              <a:rPr lang="en-US" sz="2400" dirty="0" err="1">
                <a:solidFill>
                  <a:schemeClr val="accent1">
                    <a:lumMod val="25000"/>
                    <a:lumOff val="75000"/>
                  </a:schemeClr>
                </a:solidFill>
              </a:rPr>
              <a:t>STScI</a:t>
            </a:r>
            <a:r>
              <a:rPr lang="en-US" sz="2400" dirty="0">
                <a:solidFill>
                  <a:schemeClr val="accent1">
                    <a:lumMod val="25000"/>
                    <a:lumOff val="75000"/>
                  </a:schemeClr>
                </a:solidFill>
              </a:rPr>
              <a:t>/AURA), A. Nota (ESA/</a:t>
            </a:r>
            <a:r>
              <a:rPr lang="en-US" sz="2400" dirty="0" err="1">
                <a:solidFill>
                  <a:schemeClr val="accent1">
                    <a:lumMod val="25000"/>
                    <a:lumOff val="75000"/>
                  </a:schemeClr>
                </a:solidFill>
              </a:rPr>
              <a:t>STScI</a:t>
            </a:r>
            <a:r>
              <a:rPr lang="en-US" sz="2400" dirty="0">
                <a:solidFill>
                  <a:schemeClr val="accent1">
                    <a:lumMod val="25000"/>
                    <a:lumOff val="75000"/>
                  </a:schemeClr>
                </a:solidFill>
              </a:rPr>
              <a:t>), and the </a:t>
            </a:r>
            <a:r>
              <a:rPr lang="en-US" sz="2400" dirty="0" err="1">
                <a:solidFill>
                  <a:schemeClr val="accent1">
                    <a:lumMod val="25000"/>
                    <a:lumOff val="75000"/>
                  </a:schemeClr>
                </a:solidFill>
              </a:rPr>
              <a:t>Westerlund</a:t>
            </a:r>
            <a:r>
              <a:rPr lang="en-US" sz="2400" dirty="0">
                <a:solidFill>
                  <a:schemeClr val="accent1">
                    <a:lumMod val="25000"/>
                    <a:lumOff val="75000"/>
                  </a:schemeClr>
                </a:solidFill>
              </a:rPr>
              <a:t> 2 Science Team</a:t>
            </a:r>
          </a:p>
        </p:txBody>
      </p:sp>
      <p:pic>
        <p:nvPicPr>
          <p:cNvPr id="24" name="Picture 23">
            <a:extLst>
              <a:ext uri="{FF2B5EF4-FFF2-40B4-BE49-F238E27FC236}">
                <a16:creationId xmlns:a16="http://schemas.microsoft.com/office/drawing/2014/main" id="{6BC9CAF1-C6E1-3C4E-BEA4-A93DE87B8629}"/>
              </a:ext>
            </a:extLst>
          </p:cNvPr>
          <p:cNvPicPr>
            <a:picLocks noChangeAspect="1"/>
          </p:cNvPicPr>
          <p:nvPr/>
        </p:nvPicPr>
        <p:blipFill>
          <a:blip r:embed="rId5"/>
          <a:stretch>
            <a:fillRect/>
          </a:stretch>
        </p:blipFill>
        <p:spPr>
          <a:xfrm>
            <a:off x="348343" y="198629"/>
            <a:ext cx="1256738" cy="2161312"/>
          </a:xfrm>
          <a:prstGeom prst="rect">
            <a:avLst/>
          </a:prstGeom>
        </p:spPr>
      </p:pic>
      <p:pic>
        <p:nvPicPr>
          <p:cNvPr id="25" name="Picture 24" descr="AstroLogo_carina.png">
            <a:extLst>
              <a:ext uri="{FF2B5EF4-FFF2-40B4-BE49-F238E27FC236}">
                <a16:creationId xmlns:a16="http://schemas.microsoft.com/office/drawing/2014/main" id="{C7A6FB7F-C87F-AC43-A567-F02BBF537B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38840" y="323349"/>
            <a:ext cx="1836021" cy="1509498"/>
          </a:xfrm>
          <a:prstGeom prst="rect">
            <a:avLst/>
          </a:prstGeom>
        </p:spPr>
      </p:pic>
      <p:sp>
        <p:nvSpPr>
          <p:cNvPr id="29" name="Oval 28">
            <a:extLst>
              <a:ext uri="{FF2B5EF4-FFF2-40B4-BE49-F238E27FC236}">
                <a16:creationId xmlns:a16="http://schemas.microsoft.com/office/drawing/2014/main" id="{8CFA966C-B21A-A840-BA38-9CCA8CF66F0A}"/>
              </a:ext>
            </a:extLst>
          </p:cNvPr>
          <p:cNvSpPr/>
          <p:nvPr/>
        </p:nvSpPr>
        <p:spPr>
          <a:xfrm>
            <a:off x="14700801" y="4388941"/>
            <a:ext cx="8697600" cy="4282717"/>
          </a:xfrm>
          <a:prstGeom prst="ellipse">
            <a:avLst/>
          </a:prstGeom>
          <a:solidFill>
            <a:schemeClr val="tx2">
              <a:lumMod val="75000"/>
            </a:schemeClr>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en-US" sz="1440"/>
          </a:p>
        </p:txBody>
      </p:sp>
      <p:pic>
        <p:nvPicPr>
          <p:cNvPr id="27" name="Picture 26">
            <a:extLst>
              <a:ext uri="{FF2B5EF4-FFF2-40B4-BE49-F238E27FC236}">
                <a16:creationId xmlns:a16="http://schemas.microsoft.com/office/drawing/2014/main" id="{FA71849B-3F31-494B-A162-9DDD178F3A0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05" b="89857" l="5366" r="94165">
                        <a14:foregroundMark x1="10865" y1="32578" x2="6573" y2="44749"/>
                        <a14:foregroundMark x1="6573" y1="44749" x2="6036" y2="52029"/>
                        <a14:foregroundMark x1="6036" y1="52029" x2="7512" y2="59069"/>
                        <a14:foregroundMark x1="7512" y1="59069" x2="10329" y2="64439"/>
                        <a14:foregroundMark x1="10329" y1="64439" x2="13146" y2="65990"/>
                        <a14:foregroundMark x1="87324" y1="34606" x2="90409" y2="39379"/>
                        <a14:foregroundMark x1="90409" y1="39379" x2="92555" y2="45943"/>
                        <a14:foregroundMark x1="92555" y1="45943" x2="92958" y2="53341"/>
                        <a14:foregroundMark x1="92958" y1="53341" x2="91147" y2="60859"/>
                        <a14:foregroundMark x1="91147" y1="60859" x2="87458" y2="68258"/>
                        <a14:foregroundMark x1="92153" y1="47494" x2="94366" y2="53222"/>
                        <a14:foregroundMark x1="94366" y1="53222" x2="94366" y2="54893"/>
                        <a14:foregroundMark x1="8786" y1="37470" x2="8786" y2="36874"/>
                        <a14:foregroundMark x1="9121" y1="36277" x2="7176" y2="40931"/>
                        <a14:foregroundMark x1="5164" y1="50477" x2="5902" y2="43437"/>
                        <a14:foregroundMark x1="5902" y1="43437" x2="7512" y2="40215"/>
                        <a14:foregroundMark x1="5701" y1="43675" x2="7847" y2="37709"/>
                        <a14:foregroundMark x1="7847" y1="37709" x2="10932" y2="33174"/>
                        <a14:foregroundMark x1="10932" y1="33174" x2="12072" y2="32458"/>
                        <a14:foregroundMark x1="5366" y1="53819" x2="6036" y2="55728"/>
                      </a14:backgroundRemoval>
                    </a14:imgEffect>
                  </a14:imgLayer>
                </a14:imgProps>
              </a:ext>
            </a:extLst>
          </a:blip>
          <a:stretch>
            <a:fillRect/>
          </a:stretch>
        </p:blipFill>
        <p:spPr>
          <a:xfrm>
            <a:off x="14222181" y="3786893"/>
            <a:ext cx="9691276" cy="5450530"/>
          </a:xfrm>
          <a:prstGeom prst="rect">
            <a:avLst/>
          </a:prstGeom>
        </p:spPr>
      </p:pic>
      <p:sp>
        <p:nvSpPr>
          <p:cNvPr id="28" name="Oval 27">
            <a:extLst>
              <a:ext uri="{FF2B5EF4-FFF2-40B4-BE49-F238E27FC236}">
                <a16:creationId xmlns:a16="http://schemas.microsoft.com/office/drawing/2014/main" id="{7927DD13-5BC7-8040-AC7C-8838F6158903}"/>
              </a:ext>
            </a:extLst>
          </p:cNvPr>
          <p:cNvSpPr/>
          <p:nvPr/>
        </p:nvSpPr>
        <p:spPr>
          <a:xfrm>
            <a:off x="14716970" y="4393579"/>
            <a:ext cx="8697600" cy="4282717"/>
          </a:xfrm>
          <a:prstGeom prst="ellipse">
            <a:avLst/>
          </a:prstGeom>
          <a:no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endParaRPr lang="en-US" sz="1440"/>
          </a:p>
        </p:txBody>
      </p:sp>
      <p:grpSp>
        <p:nvGrpSpPr>
          <p:cNvPr id="48" name="Group 47">
            <a:extLst>
              <a:ext uri="{FF2B5EF4-FFF2-40B4-BE49-F238E27FC236}">
                <a16:creationId xmlns:a16="http://schemas.microsoft.com/office/drawing/2014/main" id="{92E5E3AA-0BF0-8442-B599-C1A34703674B}"/>
              </a:ext>
            </a:extLst>
          </p:cNvPr>
          <p:cNvGrpSpPr/>
          <p:nvPr/>
        </p:nvGrpSpPr>
        <p:grpSpPr>
          <a:xfrm>
            <a:off x="25087297" y="9726401"/>
            <a:ext cx="11678113" cy="8896911"/>
            <a:chOff x="24760727" y="10021039"/>
            <a:chExt cx="11678113" cy="8896911"/>
          </a:xfrm>
        </p:grpSpPr>
        <p:pic>
          <p:nvPicPr>
            <p:cNvPr id="40" name="Picture 39">
              <a:extLst>
                <a:ext uri="{FF2B5EF4-FFF2-40B4-BE49-F238E27FC236}">
                  <a16:creationId xmlns:a16="http://schemas.microsoft.com/office/drawing/2014/main" id="{FD3A9BF8-99AF-1D4C-8045-ECEFF4451CBE}"/>
                </a:ext>
              </a:extLst>
            </p:cNvPr>
            <p:cNvPicPr>
              <a:picLocks noChangeAspect="1"/>
            </p:cNvPicPr>
            <p:nvPr/>
          </p:nvPicPr>
          <p:blipFill>
            <a:blip r:embed="rId9"/>
            <a:stretch>
              <a:fillRect/>
            </a:stretch>
          </p:blipFill>
          <p:spPr>
            <a:xfrm rot="16200000">
              <a:off x="26069096" y="8712670"/>
              <a:ext cx="8896911" cy="11513649"/>
            </a:xfrm>
            <a:prstGeom prst="rect">
              <a:avLst/>
            </a:prstGeom>
          </p:spPr>
        </p:pic>
        <p:grpSp>
          <p:nvGrpSpPr>
            <p:cNvPr id="33" name="Group 32">
              <a:extLst>
                <a:ext uri="{FF2B5EF4-FFF2-40B4-BE49-F238E27FC236}">
                  <a16:creationId xmlns:a16="http://schemas.microsoft.com/office/drawing/2014/main" id="{3B080F82-0DB8-0440-A2A9-745FC33A11BF}"/>
                </a:ext>
              </a:extLst>
            </p:cNvPr>
            <p:cNvGrpSpPr/>
            <p:nvPr/>
          </p:nvGrpSpPr>
          <p:grpSpPr>
            <a:xfrm>
              <a:off x="34071490" y="13343195"/>
              <a:ext cx="2347690" cy="2320645"/>
              <a:chOff x="10972799" y="20053653"/>
              <a:chExt cx="5496129" cy="5432815"/>
            </a:xfrm>
          </p:grpSpPr>
          <p:pic>
            <p:nvPicPr>
              <p:cNvPr id="34" name="Picture 33">
                <a:extLst>
                  <a:ext uri="{FF2B5EF4-FFF2-40B4-BE49-F238E27FC236}">
                    <a16:creationId xmlns:a16="http://schemas.microsoft.com/office/drawing/2014/main" id="{C2CBE4F7-B54E-7C46-9062-4673C9D3111F}"/>
                  </a:ext>
                </a:extLst>
              </p:cNvPr>
              <p:cNvPicPr>
                <a:picLocks noChangeAspect="1"/>
              </p:cNvPicPr>
              <p:nvPr/>
            </p:nvPicPr>
            <p:blipFill rotWithShape="1">
              <a:blip r:embed="rId10"/>
              <a:srcRect l="20490" t="20404" r="3983" b="15461"/>
              <a:stretch/>
            </p:blipFill>
            <p:spPr>
              <a:xfrm>
                <a:off x="10972799" y="20053653"/>
                <a:ext cx="5496129" cy="5432815"/>
              </a:xfrm>
              <a:prstGeom prst="rect">
                <a:avLst/>
              </a:prstGeom>
            </p:spPr>
          </p:pic>
          <p:sp>
            <p:nvSpPr>
              <p:cNvPr id="35" name="TextBox 34">
                <a:extLst>
                  <a:ext uri="{FF2B5EF4-FFF2-40B4-BE49-F238E27FC236}">
                    <a16:creationId xmlns:a16="http://schemas.microsoft.com/office/drawing/2014/main" id="{B5FEA050-2070-C947-A98B-ACAA086AACDA}"/>
                  </a:ext>
                </a:extLst>
              </p:cNvPr>
              <p:cNvSpPr txBox="1"/>
              <p:nvPr/>
            </p:nvSpPr>
            <p:spPr>
              <a:xfrm>
                <a:off x="11058454" y="20171454"/>
                <a:ext cx="4419993" cy="1080795"/>
              </a:xfrm>
              <a:prstGeom prst="rect">
                <a:avLst/>
              </a:prstGeom>
              <a:noFill/>
            </p:spPr>
            <p:txBody>
              <a:bodyPr wrap="square" rtlCol="0">
                <a:spAutoFit/>
              </a:bodyPr>
              <a:lstStyle/>
              <a:p>
                <a:r>
                  <a:rPr lang="en-US" sz="1200" dirty="0">
                    <a:solidFill>
                      <a:schemeClr val="bg1">
                        <a:lumMod val="75000"/>
                      </a:schemeClr>
                    </a:solidFill>
                  </a:rPr>
                  <a:t>Muto et al. (2012)</a:t>
                </a:r>
              </a:p>
              <a:p>
                <a:r>
                  <a:rPr lang="en-US" sz="1200" dirty="0">
                    <a:solidFill>
                      <a:schemeClr val="bg1">
                        <a:lumMod val="75000"/>
                      </a:schemeClr>
                    </a:solidFill>
                  </a:rPr>
                  <a:t>HD 135344B</a:t>
                </a:r>
              </a:p>
            </p:txBody>
          </p:sp>
        </p:grpSp>
        <p:grpSp>
          <p:nvGrpSpPr>
            <p:cNvPr id="36" name="Group 35">
              <a:extLst>
                <a:ext uri="{FF2B5EF4-FFF2-40B4-BE49-F238E27FC236}">
                  <a16:creationId xmlns:a16="http://schemas.microsoft.com/office/drawing/2014/main" id="{895F8D60-F11E-454F-B782-4552C4D7343C}"/>
                </a:ext>
              </a:extLst>
            </p:cNvPr>
            <p:cNvGrpSpPr/>
            <p:nvPr/>
          </p:nvGrpSpPr>
          <p:grpSpPr>
            <a:xfrm>
              <a:off x="34071489" y="11101035"/>
              <a:ext cx="2317801" cy="1926326"/>
              <a:chOff x="14458950" y="10725150"/>
              <a:chExt cx="9486900" cy="7884568"/>
            </a:xfrm>
          </p:grpSpPr>
          <p:pic>
            <p:nvPicPr>
              <p:cNvPr id="37" name="Picture 36">
                <a:extLst>
                  <a:ext uri="{FF2B5EF4-FFF2-40B4-BE49-F238E27FC236}">
                    <a16:creationId xmlns:a16="http://schemas.microsoft.com/office/drawing/2014/main" id="{639831C4-AE21-0344-9DA4-AC3DE2A5295C}"/>
                  </a:ext>
                </a:extLst>
              </p:cNvPr>
              <p:cNvPicPr>
                <a:picLocks noChangeAspect="1"/>
              </p:cNvPicPr>
              <p:nvPr/>
            </p:nvPicPr>
            <p:blipFill>
              <a:blip r:embed="rId11"/>
              <a:stretch>
                <a:fillRect/>
              </a:stretch>
            </p:blipFill>
            <p:spPr>
              <a:xfrm>
                <a:off x="14458950" y="10725150"/>
                <a:ext cx="9486900" cy="7810500"/>
              </a:xfrm>
              <a:prstGeom prst="rect">
                <a:avLst/>
              </a:prstGeom>
            </p:spPr>
          </p:pic>
          <p:sp>
            <p:nvSpPr>
              <p:cNvPr id="38" name="TextBox 37">
                <a:extLst>
                  <a:ext uri="{FF2B5EF4-FFF2-40B4-BE49-F238E27FC236}">
                    <a16:creationId xmlns:a16="http://schemas.microsoft.com/office/drawing/2014/main" id="{E7BCE4E1-0184-7E46-9D42-E054FF51F79A}"/>
                  </a:ext>
                </a:extLst>
              </p:cNvPr>
              <p:cNvSpPr txBox="1"/>
              <p:nvPr/>
            </p:nvSpPr>
            <p:spPr>
              <a:xfrm>
                <a:off x="14458950" y="16720095"/>
                <a:ext cx="8864059" cy="1889623"/>
              </a:xfrm>
              <a:prstGeom prst="rect">
                <a:avLst/>
              </a:prstGeom>
              <a:noFill/>
            </p:spPr>
            <p:txBody>
              <a:bodyPr wrap="square" rtlCol="0">
                <a:spAutoFit/>
              </a:bodyPr>
              <a:lstStyle/>
              <a:p>
                <a:r>
                  <a:rPr lang="en-US" sz="1200" dirty="0">
                    <a:solidFill>
                      <a:schemeClr val="bg1">
                        <a:lumMod val="75000"/>
                      </a:schemeClr>
                    </a:solidFill>
                  </a:rPr>
                  <a:t>Currie et al. (2015)</a:t>
                </a:r>
              </a:p>
              <a:p>
                <a:r>
                  <a:rPr lang="en-US" sz="1200" dirty="0">
                    <a:solidFill>
                      <a:schemeClr val="bg1">
                        <a:lumMod val="75000"/>
                      </a:schemeClr>
                    </a:solidFill>
                  </a:rPr>
                  <a:t>HD 100546</a:t>
                </a:r>
              </a:p>
            </p:txBody>
          </p:sp>
        </p:grpSp>
        <p:cxnSp>
          <p:nvCxnSpPr>
            <p:cNvPr id="42" name="Straight Arrow Connector 41">
              <a:extLst>
                <a:ext uri="{FF2B5EF4-FFF2-40B4-BE49-F238E27FC236}">
                  <a16:creationId xmlns:a16="http://schemas.microsoft.com/office/drawing/2014/main" id="{ED559C41-83AB-F246-A58C-FC1ABFD51B5B}"/>
                </a:ext>
              </a:extLst>
            </p:cNvPr>
            <p:cNvCxnSpPr>
              <a:cxnSpLocks/>
            </p:cNvCxnSpPr>
            <p:nvPr/>
          </p:nvCxnSpPr>
          <p:spPr>
            <a:xfrm>
              <a:off x="29460894" y="14382408"/>
              <a:ext cx="4313719" cy="21647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528686D-FCD5-DC4D-A5BD-29BFF1324D7A}"/>
                </a:ext>
              </a:extLst>
            </p:cNvPr>
            <p:cNvCxnSpPr>
              <a:cxnSpLocks/>
            </p:cNvCxnSpPr>
            <p:nvPr/>
          </p:nvCxnSpPr>
          <p:spPr>
            <a:xfrm flipV="1">
              <a:off x="28576967" y="12183301"/>
              <a:ext cx="5638920" cy="9706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672CC5-F1BD-724C-8766-828F8339D567}"/>
                </a:ext>
              </a:extLst>
            </p:cNvPr>
            <p:cNvCxnSpPr>
              <a:cxnSpLocks/>
            </p:cNvCxnSpPr>
            <p:nvPr/>
          </p:nvCxnSpPr>
          <p:spPr>
            <a:xfrm flipV="1">
              <a:off x="28672557" y="14236213"/>
              <a:ext cx="5218300" cy="50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6C2D1F3-8F8C-034B-BC88-0970CC201958}"/>
                </a:ext>
              </a:extLst>
            </p:cNvPr>
            <p:cNvGrpSpPr/>
            <p:nvPr/>
          </p:nvGrpSpPr>
          <p:grpSpPr>
            <a:xfrm>
              <a:off x="34099856" y="16016276"/>
              <a:ext cx="2338984" cy="2350430"/>
              <a:chOff x="526732" y="14885163"/>
              <a:chExt cx="7785100" cy="7823200"/>
            </a:xfrm>
          </p:grpSpPr>
          <p:pic>
            <p:nvPicPr>
              <p:cNvPr id="31" name="Picture 30">
                <a:extLst>
                  <a:ext uri="{FF2B5EF4-FFF2-40B4-BE49-F238E27FC236}">
                    <a16:creationId xmlns:a16="http://schemas.microsoft.com/office/drawing/2014/main" id="{1B33E667-773A-D74E-AE1F-2AA49B0C19C0}"/>
                  </a:ext>
                </a:extLst>
              </p:cNvPr>
              <p:cNvPicPr>
                <a:picLocks noChangeAspect="1"/>
              </p:cNvPicPr>
              <p:nvPr/>
            </p:nvPicPr>
            <p:blipFill>
              <a:blip r:embed="rId12"/>
              <a:stretch>
                <a:fillRect/>
              </a:stretch>
            </p:blipFill>
            <p:spPr>
              <a:xfrm>
                <a:off x="526732" y="14885163"/>
                <a:ext cx="7785100" cy="7823200"/>
              </a:xfrm>
              <a:prstGeom prst="rect">
                <a:avLst/>
              </a:prstGeom>
            </p:spPr>
          </p:pic>
          <p:sp>
            <p:nvSpPr>
              <p:cNvPr id="32" name="TextBox 31">
                <a:extLst>
                  <a:ext uri="{FF2B5EF4-FFF2-40B4-BE49-F238E27FC236}">
                    <a16:creationId xmlns:a16="http://schemas.microsoft.com/office/drawing/2014/main" id="{2543D37E-763A-7B4B-B86A-70F060A840A6}"/>
                  </a:ext>
                </a:extLst>
              </p:cNvPr>
              <p:cNvSpPr txBox="1"/>
              <p:nvPr/>
            </p:nvSpPr>
            <p:spPr>
              <a:xfrm>
                <a:off x="526732" y="14916830"/>
                <a:ext cx="6311457" cy="1578593"/>
              </a:xfrm>
              <a:prstGeom prst="rect">
                <a:avLst/>
              </a:prstGeom>
              <a:noFill/>
            </p:spPr>
            <p:txBody>
              <a:bodyPr wrap="square" rtlCol="0">
                <a:spAutoFit/>
              </a:bodyPr>
              <a:lstStyle/>
              <a:p>
                <a:r>
                  <a:rPr lang="en-US" sz="1200" dirty="0">
                    <a:solidFill>
                      <a:schemeClr val="bg1">
                        <a:lumMod val="75000"/>
                      </a:schemeClr>
                    </a:solidFill>
                  </a:rPr>
                  <a:t>AB </a:t>
                </a:r>
                <a:r>
                  <a:rPr lang="en-US" sz="1200" dirty="0" err="1">
                    <a:solidFill>
                      <a:schemeClr val="bg1">
                        <a:lumMod val="75000"/>
                      </a:schemeClr>
                    </a:solidFill>
                  </a:rPr>
                  <a:t>Aur</a:t>
                </a:r>
                <a:endParaRPr lang="en-US" sz="1200" dirty="0">
                  <a:solidFill>
                    <a:schemeClr val="bg1">
                      <a:lumMod val="75000"/>
                    </a:schemeClr>
                  </a:solidFill>
                </a:endParaRPr>
              </a:p>
              <a:p>
                <a:r>
                  <a:rPr lang="en-US" sz="1200" dirty="0">
                    <a:solidFill>
                      <a:schemeClr val="bg1">
                        <a:lumMod val="75000"/>
                      </a:schemeClr>
                    </a:solidFill>
                  </a:rPr>
                  <a:t>Hashimoto et al. (2011)</a:t>
                </a:r>
              </a:p>
            </p:txBody>
          </p:sp>
        </p:grpSp>
      </p:grpSp>
      <p:pic>
        <p:nvPicPr>
          <p:cNvPr id="50" name="Picture 49">
            <a:extLst>
              <a:ext uri="{FF2B5EF4-FFF2-40B4-BE49-F238E27FC236}">
                <a16:creationId xmlns:a16="http://schemas.microsoft.com/office/drawing/2014/main" id="{62F89660-C0F2-3C43-A0EC-CEA6BA9642AD}"/>
              </a:ext>
            </a:extLst>
          </p:cNvPr>
          <p:cNvPicPr>
            <a:picLocks noChangeAspect="1"/>
          </p:cNvPicPr>
          <p:nvPr/>
        </p:nvPicPr>
        <p:blipFill>
          <a:blip r:embed="rId13"/>
          <a:stretch>
            <a:fillRect/>
          </a:stretch>
        </p:blipFill>
        <p:spPr>
          <a:xfrm rot="16200000">
            <a:off x="1359989" y="8415469"/>
            <a:ext cx="7136816" cy="9235879"/>
          </a:xfrm>
          <a:prstGeom prst="rect">
            <a:avLst/>
          </a:prstGeom>
        </p:spPr>
      </p:pic>
      <p:pic>
        <p:nvPicPr>
          <p:cNvPr id="52" name="Picture 51">
            <a:extLst>
              <a:ext uri="{FF2B5EF4-FFF2-40B4-BE49-F238E27FC236}">
                <a16:creationId xmlns:a16="http://schemas.microsoft.com/office/drawing/2014/main" id="{6074010C-049C-1141-9D12-AB7D4DA3654C}"/>
              </a:ext>
            </a:extLst>
          </p:cNvPr>
          <p:cNvPicPr>
            <a:picLocks noChangeAspect="1"/>
          </p:cNvPicPr>
          <p:nvPr/>
        </p:nvPicPr>
        <p:blipFill>
          <a:blip r:embed="rId14"/>
          <a:stretch>
            <a:fillRect/>
          </a:stretch>
        </p:blipFill>
        <p:spPr>
          <a:xfrm>
            <a:off x="24610553" y="25772770"/>
            <a:ext cx="1698261" cy="2366243"/>
          </a:xfrm>
          <a:prstGeom prst="rect">
            <a:avLst/>
          </a:prstGeom>
        </p:spPr>
      </p:pic>
      <p:sp>
        <p:nvSpPr>
          <p:cNvPr id="53" name="TextBox 52">
            <a:extLst>
              <a:ext uri="{FF2B5EF4-FFF2-40B4-BE49-F238E27FC236}">
                <a16:creationId xmlns:a16="http://schemas.microsoft.com/office/drawing/2014/main" id="{4450AE1C-8297-DB45-A0BD-C4C26EA035F2}"/>
              </a:ext>
            </a:extLst>
          </p:cNvPr>
          <p:cNvSpPr txBox="1"/>
          <p:nvPr/>
        </p:nvSpPr>
        <p:spPr>
          <a:xfrm>
            <a:off x="24611811" y="27708753"/>
            <a:ext cx="1694695" cy="369332"/>
          </a:xfrm>
          <a:prstGeom prst="rect">
            <a:avLst/>
          </a:prstGeom>
          <a:solidFill>
            <a:srgbClr val="C5437F"/>
          </a:solidFill>
        </p:spPr>
        <p:txBody>
          <a:bodyPr wrap="none" rtlCol="0">
            <a:spAutoFit/>
          </a:bodyPr>
          <a:lstStyle/>
          <a:p>
            <a:r>
              <a:rPr lang="en-US" dirty="0"/>
              <a:t>Accessible .pptx</a:t>
            </a:r>
          </a:p>
        </p:txBody>
      </p:sp>
      <p:pic>
        <p:nvPicPr>
          <p:cNvPr id="57" name="Picture 56">
            <a:extLst>
              <a:ext uri="{FF2B5EF4-FFF2-40B4-BE49-F238E27FC236}">
                <a16:creationId xmlns:a16="http://schemas.microsoft.com/office/drawing/2014/main" id="{072D7762-A4FA-3244-8E06-1C117395245B}"/>
              </a:ext>
            </a:extLst>
          </p:cNvPr>
          <p:cNvPicPr>
            <a:picLocks noChangeAspect="1"/>
          </p:cNvPicPr>
          <p:nvPr/>
        </p:nvPicPr>
        <p:blipFill>
          <a:blip r:embed="rId15"/>
          <a:stretch>
            <a:fillRect/>
          </a:stretch>
        </p:blipFill>
        <p:spPr>
          <a:xfrm>
            <a:off x="7576457" y="10671469"/>
            <a:ext cx="4466017" cy="5779551"/>
          </a:xfrm>
          <a:prstGeom prst="rect">
            <a:avLst/>
          </a:prstGeom>
        </p:spPr>
      </p:pic>
      <p:pic>
        <p:nvPicPr>
          <p:cNvPr id="59" name="Picture 58">
            <a:extLst>
              <a:ext uri="{FF2B5EF4-FFF2-40B4-BE49-F238E27FC236}">
                <a16:creationId xmlns:a16="http://schemas.microsoft.com/office/drawing/2014/main" id="{C2BB6D7A-A9C3-714D-A6AF-59FE09F1E38D}"/>
              </a:ext>
            </a:extLst>
          </p:cNvPr>
          <p:cNvPicPr>
            <a:picLocks noChangeAspect="1"/>
          </p:cNvPicPr>
          <p:nvPr/>
        </p:nvPicPr>
        <p:blipFill>
          <a:blip r:embed="rId16"/>
          <a:stretch>
            <a:fillRect/>
          </a:stretch>
        </p:blipFill>
        <p:spPr>
          <a:xfrm>
            <a:off x="8142705" y="8232162"/>
            <a:ext cx="3777773" cy="4888883"/>
          </a:xfrm>
          <a:prstGeom prst="rect">
            <a:avLst/>
          </a:prstGeom>
        </p:spPr>
      </p:pic>
      <p:pic>
        <p:nvPicPr>
          <p:cNvPr id="60" name="Picture 59">
            <a:extLst>
              <a:ext uri="{FF2B5EF4-FFF2-40B4-BE49-F238E27FC236}">
                <a16:creationId xmlns:a16="http://schemas.microsoft.com/office/drawing/2014/main" id="{13FD4178-F924-C64E-A431-37603E2B3655}"/>
              </a:ext>
            </a:extLst>
          </p:cNvPr>
          <p:cNvPicPr>
            <a:picLocks noChangeAspect="1"/>
          </p:cNvPicPr>
          <p:nvPr/>
        </p:nvPicPr>
        <p:blipFill rotWithShape="1">
          <a:blip r:embed="rId16"/>
          <a:srcRect l="18339" t="46027" r="27214" b="16436"/>
          <a:stretch/>
        </p:blipFill>
        <p:spPr>
          <a:xfrm>
            <a:off x="8832785" y="10479831"/>
            <a:ext cx="2056867" cy="1835139"/>
          </a:xfrm>
          <a:prstGeom prst="rect">
            <a:avLst/>
          </a:prstGeom>
        </p:spPr>
      </p:pic>
      <p:pic>
        <p:nvPicPr>
          <p:cNvPr id="61" name="Picture 60">
            <a:extLst>
              <a:ext uri="{FF2B5EF4-FFF2-40B4-BE49-F238E27FC236}">
                <a16:creationId xmlns:a16="http://schemas.microsoft.com/office/drawing/2014/main" id="{036A367B-7A7D-414A-BD7E-80FF64F19DCE}"/>
              </a:ext>
            </a:extLst>
          </p:cNvPr>
          <p:cNvPicPr>
            <a:picLocks noChangeAspect="1"/>
          </p:cNvPicPr>
          <p:nvPr/>
        </p:nvPicPr>
        <p:blipFill rotWithShape="1">
          <a:blip r:embed="rId16"/>
          <a:srcRect l="18339" t="46027" r="27214" b="16436"/>
          <a:stretch/>
        </p:blipFill>
        <p:spPr>
          <a:xfrm>
            <a:off x="8842205" y="10484649"/>
            <a:ext cx="2056867" cy="1835139"/>
          </a:xfrm>
          <a:prstGeom prst="rect">
            <a:avLst/>
          </a:prstGeom>
        </p:spPr>
      </p:pic>
      <p:pic>
        <p:nvPicPr>
          <p:cNvPr id="63" name="Picture 62">
            <a:extLst>
              <a:ext uri="{FF2B5EF4-FFF2-40B4-BE49-F238E27FC236}">
                <a16:creationId xmlns:a16="http://schemas.microsoft.com/office/drawing/2014/main" id="{CA5388E8-B180-B642-B158-2A8822A8BE12}"/>
              </a:ext>
            </a:extLst>
          </p:cNvPr>
          <p:cNvPicPr>
            <a:picLocks noChangeAspect="1"/>
          </p:cNvPicPr>
          <p:nvPr/>
        </p:nvPicPr>
        <p:blipFill>
          <a:blip r:embed="rId17"/>
          <a:stretch>
            <a:fillRect/>
          </a:stretch>
        </p:blipFill>
        <p:spPr>
          <a:xfrm>
            <a:off x="22800084" y="18303531"/>
            <a:ext cx="5570399" cy="7208751"/>
          </a:xfrm>
          <a:prstGeom prst="rect">
            <a:avLst/>
          </a:prstGeom>
        </p:spPr>
      </p:pic>
      <p:pic>
        <p:nvPicPr>
          <p:cNvPr id="79" name="Picture 78">
            <a:extLst>
              <a:ext uri="{FF2B5EF4-FFF2-40B4-BE49-F238E27FC236}">
                <a16:creationId xmlns:a16="http://schemas.microsoft.com/office/drawing/2014/main" id="{62CA5816-B658-6645-91BF-E9E86DC99D4C}"/>
              </a:ext>
            </a:extLst>
          </p:cNvPr>
          <p:cNvPicPr>
            <a:picLocks noChangeAspect="1"/>
          </p:cNvPicPr>
          <p:nvPr/>
        </p:nvPicPr>
        <p:blipFill rotWithShape="1">
          <a:blip r:embed="rId18"/>
          <a:srcRect b="18850"/>
          <a:stretch/>
        </p:blipFill>
        <p:spPr>
          <a:xfrm>
            <a:off x="875098" y="17637751"/>
            <a:ext cx="22138103" cy="2156400"/>
          </a:xfrm>
          <a:prstGeom prst="rect">
            <a:avLst/>
          </a:prstGeom>
        </p:spPr>
      </p:pic>
      <p:pic>
        <p:nvPicPr>
          <p:cNvPr id="81" name="Picture 80">
            <a:extLst>
              <a:ext uri="{FF2B5EF4-FFF2-40B4-BE49-F238E27FC236}">
                <a16:creationId xmlns:a16="http://schemas.microsoft.com/office/drawing/2014/main" id="{070BC495-DDA8-5047-883A-A0DB98B1112E}"/>
              </a:ext>
            </a:extLst>
          </p:cNvPr>
          <p:cNvPicPr>
            <a:picLocks noChangeAspect="1"/>
          </p:cNvPicPr>
          <p:nvPr/>
        </p:nvPicPr>
        <p:blipFill rotWithShape="1">
          <a:blip r:embed="rId19"/>
          <a:srcRect b="18933"/>
          <a:stretch/>
        </p:blipFill>
        <p:spPr>
          <a:xfrm>
            <a:off x="976712" y="19427652"/>
            <a:ext cx="22060429" cy="2156400"/>
          </a:xfrm>
          <a:prstGeom prst="rect">
            <a:avLst/>
          </a:prstGeom>
        </p:spPr>
      </p:pic>
      <p:pic>
        <p:nvPicPr>
          <p:cNvPr id="83" name="Picture 82">
            <a:extLst>
              <a:ext uri="{FF2B5EF4-FFF2-40B4-BE49-F238E27FC236}">
                <a16:creationId xmlns:a16="http://schemas.microsoft.com/office/drawing/2014/main" id="{9E938ACD-EB1F-A44D-B2E0-F302EE8FFC5F}"/>
              </a:ext>
            </a:extLst>
          </p:cNvPr>
          <p:cNvPicPr>
            <a:picLocks noChangeAspect="1"/>
          </p:cNvPicPr>
          <p:nvPr/>
        </p:nvPicPr>
        <p:blipFill rotWithShape="1">
          <a:blip r:embed="rId20"/>
          <a:srcRect b="21730"/>
          <a:stretch/>
        </p:blipFill>
        <p:spPr>
          <a:xfrm>
            <a:off x="1011985" y="21289554"/>
            <a:ext cx="22060429" cy="2081998"/>
          </a:xfrm>
          <a:prstGeom prst="rect">
            <a:avLst/>
          </a:prstGeom>
        </p:spPr>
      </p:pic>
      <p:pic>
        <p:nvPicPr>
          <p:cNvPr id="85" name="Picture 84">
            <a:extLst>
              <a:ext uri="{FF2B5EF4-FFF2-40B4-BE49-F238E27FC236}">
                <a16:creationId xmlns:a16="http://schemas.microsoft.com/office/drawing/2014/main" id="{C0709FA1-B37A-B548-8EDA-BD9979E4F7B8}"/>
              </a:ext>
            </a:extLst>
          </p:cNvPr>
          <p:cNvPicPr>
            <a:picLocks noChangeAspect="1"/>
          </p:cNvPicPr>
          <p:nvPr/>
        </p:nvPicPr>
        <p:blipFill>
          <a:blip r:embed="rId21"/>
          <a:stretch>
            <a:fillRect/>
          </a:stretch>
        </p:blipFill>
        <p:spPr>
          <a:xfrm>
            <a:off x="792255" y="23013904"/>
            <a:ext cx="22407081" cy="2662579"/>
          </a:xfrm>
          <a:prstGeom prst="rect">
            <a:avLst/>
          </a:prstGeom>
        </p:spPr>
      </p:pic>
      <p:pic>
        <p:nvPicPr>
          <p:cNvPr id="87" name="Picture 86">
            <a:extLst>
              <a:ext uri="{FF2B5EF4-FFF2-40B4-BE49-F238E27FC236}">
                <a16:creationId xmlns:a16="http://schemas.microsoft.com/office/drawing/2014/main" id="{9FF15DD1-0D63-9748-86CD-FD24973A3F7D}"/>
              </a:ext>
            </a:extLst>
          </p:cNvPr>
          <p:cNvPicPr>
            <a:picLocks noChangeAspect="1"/>
          </p:cNvPicPr>
          <p:nvPr/>
        </p:nvPicPr>
        <p:blipFill>
          <a:blip r:embed="rId22">
            <a:lum bright="70000" contrast="-70000"/>
          </a:blip>
          <a:stretch>
            <a:fillRect/>
          </a:stretch>
        </p:blipFill>
        <p:spPr>
          <a:xfrm>
            <a:off x="9091363" y="23961600"/>
            <a:ext cx="2934818" cy="3798000"/>
          </a:xfrm>
          <a:prstGeom prst="rect">
            <a:avLst/>
          </a:prstGeom>
        </p:spPr>
      </p:pic>
      <p:pic>
        <p:nvPicPr>
          <p:cNvPr id="89" name="Picture 88">
            <a:extLst>
              <a:ext uri="{FF2B5EF4-FFF2-40B4-BE49-F238E27FC236}">
                <a16:creationId xmlns:a16="http://schemas.microsoft.com/office/drawing/2014/main" id="{3DEC65DC-BFA1-DB4D-8C2F-99AFBEC2D4AE}"/>
              </a:ext>
            </a:extLst>
          </p:cNvPr>
          <p:cNvPicPr>
            <a:picLocks noChangeAspect="1"/>
          </p:cNvPicPr>
          <p:nvPr/>
        </p:nvPicPr>
        <p:blipFill>
          <a:blip r:embed="rId23">
            <a:lum bright="70000" contrast="-70000"/>
          </a:blip>
          <a:stretch>
            <a:fillRect/>
          </a:stretch>
        </p:blipFill>
        <p:spPr>
          <a:xfrm>
            <a:off x="12698093" y="23961600"/>
            <a:ext cx="2934767" cy="3797933"/>
          </a:xfrm>
          <a:prstGeom prst="rect">
            <a:avLst/>
          </a:prstGeom>
        </p:spPr>
      </p:pic>
      <p:pic>
        <p:nvPicPr>
          <p:cNvPr id="91" name="Picture 90">
            <a:extLst>
              <a:ext uri="{FF2B5EF4-FFF2-40B4-BE49-F238E27FC236}">
                <a16:creationId xmlns:a16="http://schemas.microsoft.com/office/drawing/2014/main" id="{42B27A83-B4DA-E140-BD4C-238A57C35B58}"/>
              </a:ext>
            </a:extLst>
          </p:cNvPr>
          <p:cNvPicPr>
            <a:picLocks noChangeAspect="1"/>
          </p:cNvPicPr>
          <p:nvPr/>
        </p:nvPicPr>
        <p:blipFill>
          <a:blip r:embed="rId24">
            <a:lum bright="70000" contrast="-70000"/>
          </a:blip>
          <a:stretch>
            <a:fillRect/>
          </a:stretch>
        </p:blipFill>
        <p:spPr>
          <a:xfrm>
            <a:off x="5475991" y="23988807"/>
            <a:ext cx="2934818" cy="3798000"/>
          </a:xfrm>
          <a:prstGeom prst="rect">
            <a:avLst/>
          </a:prstGeom>
        </p:spPr>
      </p:pic>
      <p:pic>
        <p:nvPicPr>
          <p:cNvPr id="93" name="Picture 92">
            <a:extLst>
              <a:ext uri="{FF2B5EF4-FFF2-40B4-BE49-F238E27FC236}">
                <a16:creationId xmlns:a16="http://schemas.microsoft.com/office/drawing/2014/main" id="{44D4DC3B-5661-464F-A6C6-AC9A666342A6}"/>
              </a:ext>
            </a:extLst>
          </p:cNvPr>
          <p:cNvPicPr>
            <a:picLocks noChangeAspect="1"/>
          </p:cNvPicPr>
          <p:nvPr/>
        </p:nvPicPr>
        <p:blipFill>
          <a:blip r:embed="rId25">
            <a:lum bright="70000" contrast="-70000"/>
          </a:blip>
          <a:stretch>
            <a:fillRect/>
          </a:stretch>
        </p:blipFill>
        <p:spPr>
          <a:xfrm>
            <a:off x="2026874" y="23961600"/>
            <a:ext cx="2934818" cy="3798000"/>
          </a:xfrm>
          <a:prstGeom prst="rect">
            <a:avLst/>
          </a:prstGeom>
        </p:spPr>
      </p:pic>
      <p:pic>
        <p:nvPicPr>
          <p:cNvPr id="95" name="Picture 94">
            <a:extLst>
              <a:ext uri="{FF2B5EF4-FFF2-40B4-BE49-F238E27FC236}">
                <a16:creationId xmlns:a16="http://schemas.microsoft.com/office/drawing/2014/main" id="{07C0C623-0BD6-E043-A43F-E5C269008672}"/>
              </a:ext>
            </a:extLst>
          </p:cNvPr>
          <p:cNvPicPr>
            <a:picLocks noChangeAspect="1"/>
          </p:cNvPicPr>
          <p:nvPr/>
        </p:nvPicPr>
        <p:blipFill>
          <a:blip r:embed="rId26">
            <a:lum bright="70000" contrast="-70000"/>
          </a:blip>
          <a:stretch>
            <a:fillRect/>
          </a:stretch>
        </p:blipFill>
        <p:spPr>
          <a:xfrm>
            <a:off x="16148747" y="23961600"/>
            <a:ext cx="2934767" cy="3797933"/>
          </a:xfrm>
          <a:prstGeom prst="rect">
            <a:avLst/>
          </a:prstGeom>
        </p:spPr>
      </p:pic>
      <p:pic>
        <p:nvPicPr>
          <p:cNvPr id="97" name="Picture 96">
            <a:extLst>
              <a:ext uri="{FF2B5EF4-FFF2-40B4-BE49-F238E27FC236}">
                <a16:creationId xmlns:a16="http://schemas.microsoft.com/office/drawing/2014/main" id="{EA0D9A4D-89BF-CD47-AD2D-4D2A9A70054B}"/>
              </a:ext>
            </a:extLst>
          </p:cNvPr>
          <p:cNvPicPr>
            <a:picLocks noChangeAspect="1"/>
          </p:cNvPicPr>
          <p:nvPr/>
        </p:nvPicPr>
        <p:blipFill>
          <a:blip r:embed="rId27">
            <a:lum bright="70000" contrast="-70000"/>
          </a:blip>
          <a:stretch>
            <a:fillRect/>
          </a:stretch>
        </p:blipFill>
        <p:spPr>
          <a:xfrm>
            <a:off x="19587605" y="23961600"/>
            <a:ext cx="2934818" cy="3798000"/>
          </a:xfrm>
          <a:prstGeom prst="rect">
            <a:avLst/>
          </a:prstGeom>
        </p:spPr>
      </p:pic>
    </p:spTree>
    <p:extLst>
      <p:ext uri="{BB962C8B-B14F-4D97-AF65-F5344CB8AC3E}">
        <p14:creationId xmlns:p14="http://schemas.microsoft.com/office/powerpoint/2010/main" val="107565807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4333</TotalTime>
  <Words>742</Words>
  <Application>Microsoft Macintosh PowerPoint</Application>
  <PresentationFormat>Custom</PresentationFormat>
  <Paragraphs>26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Cambria Math</vt:lpstr>
      <vt:lpstr>Gill Sans MT</vt:lpstr>
      <vt:lpstr>Wingdings 2</vt:lpstr>
      <vt:lpstr>Dividend</vt:lpstr>
      <vt:lpstr>A High-Resolution Optical Spectroscopic Survey of Herbig AeBe Stars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Alicia N Aarnio</dc:creator>
  <cp:lastModifiedBy>Alicia N Aarnio</cp:lastModifiedBy>
  <cp:revision>76</cp:revision>
  <cp:lastPrinted>2019-01-06T07:37:17Z</cp:lastPrinted>
  <dcterms:created xsi:type="dcterms:W3CDTF">2019-01-03T18:50:01Z</dcterms:created>
  <dcterms:modified xsi:type="dcterms:W3CDTF">2019-01-06T19:03:49Z</dcterms:modified>
</cp:coreProperties>
</file>